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5"/>
  </p:notesMasterIdLst>
  <p:handoutMasterIdLst>
    <p:handoutMasterId r:id="rId26"/>
  </p:handoutMasterIdLst>
  <p:sldIdLst>
    <p:sldId id="286" r:id="rId2"/>
    <p:sldId id="841" r:id="rId3"/>
    <p:sldId id="832" r:id="rId4"/>
    <p:sldId id="820" r:id="rId5"/>
    <p:sldId id="833" r:id="rId6"/>
    <p:sldId id="831" r:id="rId7"/>
    <p:sldId id="819" r:id="rId8"/>
    <p:sldId id="421" r:id="rId9"/>
    <p:sldId id="834" r:id="rId10"/>
    <p:sldId id="804" r:id="rId11"/>
    <p:sldId id="813" r:id="rId12"/>
    <p:sldId id="815" r:id="rId13"/>
    <p:sldId id="816" r:id="rId14"/>
    <p:sldId id="817" r:id="rId15"/>
    <p:sldId id="818" r:id="rId16"/>
    <p:sldId id="792" r:id="rId17"/>
    <p:sldId id="826" r:id="rId18"/>
    <p:sldId id="828" r:id="rId19"/>
    <p:sldId id="829" r:id="rId20"/>
    <p:sldId id="837" r:id="rId21"/>
    <p:sldId id="838" r:id="rId22"/>
    <p:sldId id="839" r:id="rId23"/>
    <p:sldId id="281" r:id="rId24"/>
  </p:sldIdLst>
  <p:sldSz cx="12192000" cy="6858000"/>
  <p:notesSz cx="6797675" cy="9856788"/>
  <p:embeddedFontLs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DIN Pro Medium" panose="020B0604020202020204" charset="0"/>
      <p:regular r:id="rId37"/>
      <p:italic r:id="rId38"/>
    </p:embeddedFont>
    <p:embeddedFont>
      <p:font typeface="Tahoma" panose="020B0604030504040204" pitchFamily="34" charset="0"/>
      <p:regular r:id="rId39"/>
      <p:bold r:id="rId40"/>
    </p:embeddedFont>
    <p:embeddedFont>
      <p:font typeface="Wingdings 2" panose="05020102010507070707" pitchFamily="18" charset="2"/>
      <p:regular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99"/>
    <a:srgbClr val="FF5050"/>
    <a:srgbClr val="E6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0" autoAdjust="0"/>
    <p:restoredTop sz="95052" autoAdjust="0"/>
  </p:normalViewPr>
  <p:slideViewPr>
    <p:cSldViewPr snapToGrid="0">
      <p:cViewPr varScale="1">
        <p:scale>
          <a:sx n="117" d="100"/>
          <a:sy n="117"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4"/>
            <a:ext cx="2945659" cy="494550"/>
          </a:xfrm>
          <a:prstGeom prst="rect">
            <a:avLst/>
          </a:prstGeom>
        </p:spPr>
        <p:txBody>
          <a:bodyPr vert="horz" lIns="90690" tIns="45345" rIns="90690" bIns="45345" rtlCol="0"/>
          <a:lstStyle>
            <a:lvl1pPr algn="l">
              <a:defRPr sz="1200"/>
            </a:lvl1pPr>
          </a:lstStyle>
          <a:p>
            <a:endParaRPr lang="ru-RU"/>
          </a:p>
        </p:txBody>
      </p:sp>
      <p:sp>
        <p:nvSpPr>
          <p:cNvPr id="3" name="Дата 2"/>
          <p:cNvSpPr>
            <a:spLocks noGrp="1"/>
          </p:cNvSpPr>
          <p:nvPr>
            <p:ph type="dt" sz="quarter" idx="1"/>
          </p:nvPr>
        </p:nvSpPr>
        <p:spPr>
          <a:xfrm>
            <a:off x="3850446" y="4"/>
            <a:ext cx="2945659" cy="494550"/>
          </a:xfrm>
          <a:prstGeom prst="rect">
            <a:avLst/>
          </a:prstGeom>
        </p:spPr>
        <p:txBody>
          <a:bodyPr vert="horz" lIns="90690" tIns="45345" rIns="90690" bIns="45345" rtlCol="0"/>
          <a:lstStyle>
            <a:lvl1pPr algn="r">
              <a:defRPr sz="1200"/>
            </a:lvl1pPr>
          </a:lstStyle>
          <a:p>
            <a:fld id="{B7DFE5C4-6C9A-44B0-A635-0F12AA768876}" type="datetimeFigureOut">
              <a:rPr lang="ru-RU" smtClean="0"/>
              <a:t>07.06.2022</a:t>
            </a:fld>
            <a:endParaRPr lang="ru-RU"/>
          </a:p>
        </p:txBody>
      </p:sp>
      <p:sp>
        <p:nvSpPr>
          <p:cNvPr id="4" name="Нижний колонтитул 3"/>
          <p:cNvSpPr>
            <a:spLocks noGrp="1"/>
          </p:cNvSpPr>
          <p:nvPr>
            <p:ph type="ftr" sz="quarter" idx="2"/>
          </p:nvPr>
        </p:nvSpPr>
        <p:spPr>
          <a:xfrm>
            <a:off x="3" y="9362241"/>
            <a:ext cx="2945659" cy="494549"/>
          </a:xfrm>
          <a:prstGeom prst="rect">
            <a:avLst/>
          </a:prstGeom>
        </p:spPr>
        <p:txBody>
          <a:bodyPr vert="horz" lIns="90690" tIns="45345" rIns="90690" bIns="45345" rtlCol="0" anchor="b"/>
          <a:lstStyle>
            <a:lvl1pPr algn="l">
              <a:defRPr sz="1200"/>
            </a:lvl1pPr>
          </a:lstStyle>
          <a:p>
            <a:endParaRPr lang="ru-RU"/>
          </a:p>
        </p:txBody>
      </p:sp>
      <p:sp>
        <p:nvSpPr>
          <p:cNvPr id="5" name="Номер слайда 4"/>
          <p:cNvSpPr>
            <a:spLocks noGrp="1"/>
          </p:cNvSpPr>
          <p:nvPr>
            <p:ph type="sldNum" sz="quarter" idx="3"/>
          </p:nvPr>
        </p:nvSpPr>
        <p:spPr>
          <a:xfrm>
            <a:off x="3850446" y="9362241"/>
            <a:ext cx="2945659" cy="494549"/>
          </a:xfrm>
          <a:prstGeom prst="rect">
            <a:avLst/>
          </a:prstGeom>
        </p:spPr>
        <p:txBody>
          <a:bodyPr vert="horz" lIns="90690" tIns="45345" rIns="90690" bIns="45345" rtlCol="0" anchor="b"/>
          <a:lstStyle>
            <a:lvl1pPr algn="r">
              <a:defRPr sz="1200"/>
            </a:lvl1pPr>
          </a:lstStyle>
          <a:p>
            <a:fld id="{1484077E-F8CF-4F5D-8B4B-F26E89D2D6FB}" type="slidenum">
              <a:rPr lang="ru-RU" smtClean="0"/>
              <a:t>‹#›</a:t>
            </a:fld>
            <a:endParaRPr lang="ru-RU"/>
          </a:p>
        </p:txBody>
      </p:sp>
    </p:spTree>
    <p:extLst>
      <p:ext uri="{BB962C8B-B14F-4D97-AF65-F5344CB8AC3E}">
        <p14:creationId xmlns:p14="http://schemas.microsoft.com/office/powerpoint/2010/main" val="306301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145" cy="49339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911" y="0"/>
            <a:ext cx="2946144" cy="493392"/>
          </a:xfrm>
          <a:prstGeom prst="rect">
            <a:avLst/>
          </a:prstGeom>
        </p:spPr>
        <p:txBody>
          <a:bodyPr vert="horz" lIns="91440" tIns="45720" rIns="91440" bIns="45720" rtlCol="0"/>
          <a:lstStyle>
            <a:lvl1pPr algn="r">
              <a:defRPr sz="1200"/>
            </a:lvl1pPr>
          </a:lstStyle>
          <a:p>
            <a:fld id="{BD96D2CA-B9E3-4E2D-929E-16B6ADDC1937}" type="datetimeFigureOut">
              <a:rPr lang="ru-RU" smtClean="0"/>
              <a:t>07.06.2022</a:t>
            </a:fld>
            <a:endParaRPr lang="ru-RU"/>
          </a:p>
        </p:txBody>
      </p:sp>
      <p:sp>
        <p:nvSpPr>
          <p:cNvPr id="4" name="Образ слайда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254" y="4743176"/>
            <a:ext cx="5437168" cy="388092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63396"/>
            <a:ext cx="2946145" cy="49339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911" y="9363396"/>
            <a:ext cx="2946144" cy="493392"/>
          </a:xfrm>
          <a:prstGeom prst="rect">
            <a:avLst/>
          </a:prstGeom>
        </p:spPr>
        <p:txBody>
          <a:bodyPr vert="horz" lIns="91440" tIns="45720" rIns="91440" bIns="45720" rtlCol="0" anchor="b"/>
          <a:lstStyle>
            <a:lvl1pPr algn="r">
              <a:defRPr sz="1200"/>
            </a:lvl1pPr>
          </a:lstStyle>
          <a:p>
            <a:fld id="{DEB0478D-192F-43FB-9CDF-C07EEF0DAA1A}" type="slidenum">
              <a:rPr lang="ru-RU" smtClean="0"/>
              <a:t>‹#›</a:t>
            </a:fld>
            <a:endParaRPr lang="ru-RU"/>
          </a:p>
        </p:txBody>
      </p:sp>
    </p:spTree>
    <p:extLst>
      <p:ext uri="{BB962C8B-B14F-4D97-AF65-F5344CB8AC3E}">
        <p14:creationId xmlns:p14="http://schemas.microsoft.com/office/powerpoint/2010/main" val="662824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EB0478D-192F-43FB-9CDF-C07EEF0DAA1A}" type="slidenum">
              <a:rPr lang="ru-RU" smtClean="0"/>
              <a:t>1</a:t>
            </a:fld>
            <a:endParaRPr lang="ru-RU"/>
          </a:p>
        </p:txBody>
      </p:sp>
    </p:spTree>
    <p:extLst>
      <p:ext uri="{BB962C8B-B14F-4D97-AF65-F5344CB8AC3E}">
        <p14:creationId xmlns:p14="http://schemas.microsoft.com/office/powerpoint/2010/main" val="321814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9C64234-3939-4CB3-9D38-EC46F89D8A33}" type="datetime1">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16238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B764A8-D327-453F-B057-E44822894267}" type="datetime1">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150092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FA4326-C266-4D04-905B-034E9BFA957D}" type="datetime1">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74137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1C3D11-A572-48C0-B469-2D95F7258BC7}" type="datetime1">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76972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9AA0EA1-8A2C-463C-980D-4FF13951DA54}" type="datetime1">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1106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93EF666-C9C1-4B51-A545-2BF837360862}" type="datetime1">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13911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043A9C2-AAB8-426D-9616-4635974BC3BD}" type="datetime1">
              <a:rPr lang="ru-RU" smtClean="0"/>
              <a:t>07.06.2022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66373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7AE32B5-5CE7-44FE-9784-36F00E76F3C4}" type="datetime1">
              <a:rPr lang="ru-RU" smtClean="0"/>
              <a:t>07.06.2022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6976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16DEFD-A583-4DD6-A80A-E583A61B8846}" type="datetime1">
              <a:rPr lang="ru-RU" smtClean="0"/>
              <a:t>07.06.2022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4933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69B0E4-49CA-4599-B0B4-73BB049C4B1F}" type="datetime1">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45529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3C196CD-A977-4AD0-890C-AE0C6FB1F85F}" type="datetime1">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6067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6066-9FBE-4374-9018-98280737CD73}" type="datetime1">
              <a:rPr lang="ru-RU" smtClean="0"/>
              <a:t>07.06.2022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236B-C36B-4890-AA73-98FE94143982}" type="slidenum">
              <a:rPr lang="ru-RU" smtClean="0"/>
              <a:t>‹#›</a:t>
            </a:fld>
            <a:endParaRPr lang="ru-RU"/>
          </a:p>
        </p:txBody>
      </p:sp>
    </p:spTree>
    <p:extLst>
      <p:ext uri="{BB962C8B-B14F-4D97-AF65-F5344CB8AC3E}">
        <p14:creationId xmlns:p14="http://schemas.microsoft.com/office/powerpoint/2010/main" val="137480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nopriz.ru/"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835"/>
            <a:ext cx="12192000" cy="6858000"/>
          </a:xfrm>
          <a:prstGeom prst="rect">
            <a:avLst/>
          </a:prstGeom>
        </p:spPr>
      </p:pic>
      <p:sp>
        <p:nvSpPr>
          <p:cNvPr id="6" name="Прямоугольник 5"/>
          <p:cNvSpPr/>
          <p:nvPr/>
        </p:nvSpPr>
        <p:spPr>
          <a:xfrm>
            <a:off x="91440" y="1644541"/>
            <a:ext cx="12009120" cy="4893647"/>
          </a:xfrm>
          <a:prstGeom prst="rect">
            <a:avLst/>
          </a:prstGeom>
        </p:spPr>
        <p:txBody>
          <a:bodyPr wrap="square">
            <a:spAutoFit/>
          </a:bodyPr>
          <a:lstStyle/>
          <a:p>
            <a:pPr algn="just">
              <a:spcAft>
                <a:spcPts val="0"/>
              </a:spcAft>
            </a:pPr>
            <a:endParaRPr lang="ru-RU" sz="800" dirty="0">
              <a:solidFill>
                <a:schemeClr val="bg1"/>
              </a:solidFill>
              <a:latin typeface="DIN Pro Medium" panose="020B0604020202020204" charset="0"/>
              <a:cs typeface="DIN Pro Medium" panose="020B0604020202020204" charset="0"/>
            </a:endParaRPr>
          </a:p>
          <a:p>
            <a:pPr algn="just">
              <a:spcAft>
                <a:spcPts val="0"/>
              </a:spcAft>
            </a:pPr>
            <a:r>
              <a:rPr lang="ru-RU" sz="3600" b="1" dirty="0" smtClean="0">
                <a:solidFill>
                  <a:schemeClr val="bg1"/>
                </a:solidFill>
                <a:latin typeface="DIN Pro Medium" panose="020B0604020202020204" charset="0"/>
                <a:cs typeface="DIN Pro Medium" panose="020B0604020202020204" charset="0"/>
              </a:rPr>
              <a:t>О реализации положений Федерального закона от 30.12.2021 № </a:t>
            </a:r>
            <a:r>
              <a:rPr lang="ru-RU" sz="3600" b="1" dirty="0">
                <a:solidFill>
                  <a:schemeClr val="bg1"/>
                </a:solidFill>
                <a:latin typeface="DIN Pro Medium" panose="020B0604020202020204" charset="0"/>
                <a:cs typeface="DIN Pro Medium" panose="020B0604020202020204" charset="0"/>
              </a:rPr>
              <a:t>447-ФЗ «О внесении изменений в Градостроительный кодекс Российской Федерации и отдельные законодательные акты Российской </a:t>
            </a:r>
            <a:r>
              <a:rPr lang="ru-RU" sz="3600" b="1" dirty="0" smtClean="0">
                <a:solidFill>
                  <a:schemeClr val="bg1"/>
                </a:solidFill>
                <a:latin typeface="DIN Pro Medium" panose="020B0604020202020204" charset="0"/>
                <a:cs typeface="DIN Pro Medium" panose="020B0604020202020204" charset="0"/>
              </a:rPr>
              <a:t>Федерации». Независимая оценка квалификации.</a:t>
            </a:r>
            <a:endParaRPr lang="ru-RU" sz="4400" b="1" dirty="0">
              <a:solidFill>
                <a:schemeClr val="bg1"/>
              </a:solidFill>
              <a:latin typeface="DIN Pro Medium" panose="020B0604020202020204" charset="0"/>
              <a:cs typeface="DIN Pro Medium" panose="020B0604020202020204" charset="0"/>
            </a:endParaRPr>
          </a:p>
          <a:p>
            <a:pPr algn="r">
              <a:spcAft>
                <a:spcPts val="0"/>
              </a:spcAft>
            </a:pP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r>
              <a:rPr lang="ru-RU" sz="2400" b="1" dirty="0" smtClean="0">
                <a:solidFill>
                  <a:schemeClr val="bg1"/>
                </a:solidFill>
                <a:latin typeface="DIN Pro Medium" panose="020B0604020202020204" charset="0"/>
                <a:cs typeface="DIN Pro Medium" panose="020B0604020202020204" charset="0"/>
              </a:rPr>
              <a:t>Заместитель Руководителя аппарата НОПРИЗ</a:t>
            </a:r>
            <a:endParaRPr lang="ru-RU" sz="2000" b="1" dirty="0">
              <a:solidFill>
                <a:schemeClr val="bg1"/>
              </a:solidFill>
              <a:latin typeface="DIN Pro Medium" panose="020B0604020202020204" charset="0"/>
              <a:cs typeface="DIN Pro Medium" panose="020B0604020202020204" charset="0"/>
            </a:endParaRPr>
          </a:p>
          <a:p>
            <a:pPr algn="r">
              <a:spcAft>
                <a:spcPts val="0"/>
              </a:spcAft>
            </a:pPr>
            <a:endParaRPr lang="ru-RU" sz="1000" b="1" dirty="0">
              <a:solidFill>
                <a:schemeClr val="bg1"/>
              </a:solidFill>
              <a:latin typeface="DIN Pro Medium" panose="020B0604020202020204" charset="0"/>
              <a:cs typeface="DIN Pro Medium" panose="020B0604020202020204" charset="0"/>
            </a:endParaRPr>
          </a:p>
          <a:p>
            <a:pPr algn="r">
              <a:spcAft>
                <a:spcPts val="0"/>
              </a:spcAft>
            </a:pPr>
            <a:endParaRPr lang="ru-RU" sz="1000" b="1" dirty="0">
              <a:solidFill>
                <a:schemeClr val="bg1"/>
              </a:solidFill>
              <a:latin typeface="DIN Pro Medium" panose="020B0604020202020204" charset="0"/>
              <a:cs typeface="DIN Pro Medium" panose="020B0604020202020204" charset="0"/>
            </a:endParaRPr>
          </a:p>
          <a:p>
            <a:pPr algn="r">
              <a:spcAft>
                <a:spcPts val="0"/>
              </a:spcAft>
            </a:pPr>
            <a:r>
              <a:rPr lang="ru-RU" sz="3200" b="1" dirty="0" smtClean="0">
                <a:solidFill>
                  <a:schemeClr val="bg1"/>
                </a:solidFill>
                <a:latin typeface="DIN Pro Medium" panose="020B0604020202020204" charset="0"/>
                <a:cs typeface="DIN Pro Medium" panose="020B0604020202020204" charset="0"/>
              </a:rPr>
              <a:t>Н.А. Прокопьева</a:t>
            </a:r>
            <a:r>
              <a:rPr lang="ru-RU" sz="3200" dirty="0" smtClean="0">
                <a:solidFill>
                  <a:schemeClr val="bg1"/>
                </a:solidFill>
                <a:latin typeface="DIN Pro Medium" panose="020B0604020202020204" charset="0"/>
                <a:cs typeface="DIN Pro Medium" panose="020B0604020202020204" charset="0"/>
              </a:rPr>
              <a:t> </a:t>
            </a:r>
            <a:endParaRPr lang="ru-RU" b="1" dirty="0">
              <a:latin typeface="DIN Pro Medium" panose="020B0604020101020102" pitchFamily="34" charset="0"/>
              <a:cs typeface="DIN Pro Medium" panose="020B0604020101020102" pitchFamily="34" charset="0"/>
            </a:endParaRPr>
          </a:p>
        </p:txBody>
      </p:sp>
    </p:spTree>
    <p:extLst>
      <p:ext uri="{BB962C8B-B14F-4D97-AF65-F5344CB8AC3E}">
        <p14:creationId xmlns:p14="http://schemas.microsoft.com/office/powerpoint/2010/main" val="282043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Прямоугольник 37"/>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cs typeface="DIN Pro Medium" panose="020B0604020202020204" charset="0"/>
            </a:endParaRPr>
          </a:p>
        </p:txBody>
      </p:sp>
      <p:sp>
        <p:nvSpPr>
          <p:cNvPr id="39" name="Прямоугольник 38"/>
          <p:cNvSpPr/>
          <p:nvPr/>
        </p:nvSpPr>
        <p:spPr>
          <a:xfrm>
            <a:off x="2177558" y="62443"/>
            <a:ext cx="9535640" cy="584775"/>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Оценочные средства</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40" name="Прямоугольник 39"/>
          <p:cNvSpPr/>
          <p:nvPr/>
        </p:nvSpPr>
        <p:spPr>
          <a:xfrm>
            <a:off x="10620765" y="181838"/>
            <a:ext cx="1456735" cy="577081"/>
          </a:xfrm>
          <a:prstGeom prst="rect">
            <a:avLst/>
          </a:prstGeom>
          <a:ln w="38100">
            <a:solidFill>
              <a:schemeClr val="tx2">
                <a:lumMod val="75000"/>
              </a:schemeClr>
            </a:solidFill>
          </a:ln>
        </p:spPr>
        <p:txBody>
          <a:bodyPr wrap="square">
            <a:spAutoFit/>
          </a:bodyPr>
          <a:lstStyle/>
          <a:p>
            <a:pPr algn="ctr"/>
            <a:r>
              <a:rPr lang="ru-RU" sz="1050" dirty="0" smtClean="0">
                <a:solidFill>
                  <a:schemeClr val="tx1">
                    <a:lumMod val="95000"/>
                    <a:lumOff val="5000"/>
                  </a:schemeClr>
                </a:solidFill>
                <a:latin typeface="DIN Pro Medium" panose="020B0604020202020204" charset="0"/>
                <a:cs typeface="DIN Pro Medium" panose="020B0604020202020204" charset="0"/>
              </a:rPr>
              <a:t>Приказ Минтруда от 1 ноября 2016 года №601н</a:t>
            </a:r>
            <a:endParaRPr lang="ru-RU" sz="1000" dirty="0">
              <a:solidFill>
                <a:schemeClr val="tx1">
                  <a:lumMod val="95000"/>
                  <a:lumOff val="5000"/>
                </a:schemeClr>
              </a:solidFill>
              <a:latin typeface="DIN Pro Medium" panose="020B0604020202020204" charset="0"/>
              <a:cs typeface="DIN Pro Medium" panose="020B0604020202020204" charset="0"/>
            </a:endParaRPr>
          </a:p>
        </p:txBody>
      </p:sp>
      <p:sp>
        <p:nvSpPr>
          <p:cNvPr id="41" name="TextBox 40"/>
          <p:cNvSpPr txBox="1"/>
          <p:nvPr/>
        </p:nvSpPr>
        <p:spPr>
          <a:xfrm>
            <a:off x="3406344" y="703405"/>
            <a:ext cx="6579045" cy="646331"/>
          </a:xfrm>
          <a:prstGeom prst="rect">
            <a:avLst/>
          </a:prstGeom>
          <a:noFill/>
        </p:spPr>
        <p:txBody>
          <a:bodyPr wrap="non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Профессиональный стандарт «Специалист по организации </a:t>
            </a:r>
          </a:p>
          <a:p>
            <a:pPr algn="ctr"/>
            <a:r>
              <a:rPr lang="ru-RU" b="1" dirty="0" smtClean="0">
                <a:solidFill>
                  <a:schemeClr val="tx1">
                    <a:lumMod val="95000"/>
                    <a:lumOff val="5000"/>
                  </a:schemeClr>
                </a:solidFill>
                <a:latin typeface="DIN Pro Medium" panose="020B0604020202020204" charset="0"/>
                <a:cs typeface="DIN Pro Medium" panose="020B0604020202020204" charset="0"/>
              </a:rPr>
              <a:t>архитектурно-строительного проектирования»</a:t>
            </a:r>
            <a:endParaRPr lang="ru-RU" b="1" dirty="0">
              <a:solidFill>
                <a:schemeClr val="tx1">
                  <a:lumMod val="95000"/>
                  <a:lumOff val="5000"/>
                </a:schemeClr>
              </a:solidFill>
              <a:latin typeface="DIN Pro Medium" panose="020B0604020202020204" charset="0"/>
              <a:cs typeface="DIN Pro Medium" panose="020B0604020202020204" charset="0"/>
            </a:endParaRPr>
          </a:p>
        </p:txBody>
      </p:sp>
      <p:cxnSp>
        <p:nvCxnSpPr>
          <p:cNvPr id="42" name="Прямая со стрелкой 41"/>
          <p:cNvCxnSpPr>
            <a:stCxn id="41" idx="2"/>
            <a:endCxn id="44" idx="0"/>
          </p:cNvCxnSpPr>
          <p:nvPr/>
        </p:nvCxnSpPr>
        <p:spPr>
          <a:xfrm>
            <a:off x="6695867" y="1349736"/>
            <a:ext cx="2680482" cy="35838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41" idx="2"/>
            <a:endCxn id="45" idx="0"/>
          </p:cNvCxnSpPr>
          <p:nvPr/>
        </p:nvCxnSpPr>
        <p:spPr>
          <a:xfrm flipH="1">
            <a:off x="4179584" y="1349736"/>
            <a:ext cx="2516283" cy="366112"/>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74965" y="1708123"/>
            <a:ext cx="4402767" cy="1077218"/>
          </a:xfrm>
          <a:prstGeom prst="rect">
            <a:avLst/>
          </a:prstGeom>
          <a:noFill/>
        </p:spPr>
        <p:txBody>
          <a:bodyPr wrap="square" rtlCol="0">
            <a:spAutoFit/>
          </a:bodyPr>
          <a:lstStyle/>
          <a:p>
            <a:pPr algn="ctr"/>
            <a:r>
              <a:rPr lang="ru-RU" sz="1600" dirty="0">
                <a:solidFill>
                  <a:schemeClr val="tx1">
                    <a:lumMod val="95000"/>
                    <a:lumOff val="5000"/>
                  </a:schemeClr>
                </a:solidFill>
                <a:latin typeface="DIN Pro Medium" panose="020B0604020202020204" charset="0"/>
                <a:cs typeface="DIN Pro Medium" panose="020B0604020202020204" charset="0"/>
              </a:rPr>
              <a:t>Руководитель</a:t>
            </a:r>
          </a:p>
          <a:p>
            <a:pPr algn="ctr"/>
            <a:r>
              <a:rPr lang="ru-RU" sz="1600" dirty="0">
                <a:solidFill>
                  <a:schemeClr val="tx1">
                    <a:lumMod val="95000"/>
                    <a:lumOff val="5000"/>
                  </a:schemeClr>
                </a:solidFill>
                <a:latin typeface="DIN Pro Medium" panose="020B0604020202020204" charset="0"/>
                <a:cs typeface="DIN Pro Medium" panose="020B0604020202020204" charset="0"/>
              </a:rPr>
              <a:t>(специалист по организации архитектурно-строительного проектирования) (8 уровень квалификации</a:t>
            </a:r>
            <a:r>
              <a:rPr lang="ru-RU" sz="1600" dirty="0" smtClean="0">
                <a:solidFill>
                  <a:schemeClr val="tx1">
                    <a:lumMod val="95000"/>
                    <a:lumOff val="5000"/>
                  </a:schemeClr>
                </a:solidFill>
                <a:latin typeface="DIN Pro Medium" panose="020B0604020202020204" charset="0"/>
                <a:cs typeface="DIN Pro Medium" panose="020B0604020202020204" charset="0"/>
              </a:rPr>
              <a:t>)</a:t>
            </a:r>
            <a:endParaRPr lang="ru-RU" sz="1600" dirty="0">
              <a:solidFill>
                <a:schemeClr val="tx1">
                  <a:lumMod val="95000"/>
                  <a:lumOff val="5000"/>
                </a:schemeClr>
              </a:solidFill>
              <a:latin typeface="DIN Pro Medium" panose="020B0604020202020204" charset="0"/>
              <a:cs typeface="DIN Pro Medium" panose="020B0604020202020204" charset="0"/>
            </a:endParaRPr>
          </a:p>
        </p:txBody>
      </p:sp>
      <p:sp>
        <p:nvSpPr>
          <p:cNvPr id="45" name="TextBox 44"/>
          <p:cNvSpPr txBox="1"/>
          <p:nvPr/>
        </p:nvSpPr>
        <p:spPr>
          <a:xfrm>
            <a:off x="2213055" y="1715848"/>
            <a:ext cx="3933057" cy="1077218"/>
          </a:xfrm>
          <a:prstGeom prst="rect">
            <a:avLst/>
          </a:prstGeom>
          <a:noFill/>
        </p:spPr>
        <p:txBody>
          <a:bodyPr wrap="square" rtlCol="0">
            <a:spAutoFit/>
          </a:bodyPr>
          <a:lstStyle/>
          <a:p>
            <a:pPr algn="ctr"/>
            <a:r>
              <a:rPr lang="ru-RU" sz="1600"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a:t>
            </a:r>
            <a:r>
              <a:rPr lang="en-US" sz="1600" dirty="0" smtClean="0">
                <a:solidFill>
                  <a:schemeClr val="tx1">
                    <a:lumMod val="95000"/>
                    <a:lumOff val="5000"/>
                  </a:schemeClr>
                </a:solidFill>
                <a:latin typeface="DIN Pro Medium" panose="020B0604020202020204" charset="0"/>
                <a:cs typeface="DIN Pro Medium" panose="020B0604020202020204" charset="0"/>
              </a:rPr>
              <a:t>)</a:t>
            </a:r>
            <a:r>
              <a:rPr lang="ru-RU" sz="1600" dirty="0" smtClean="0">
                <a:solidFill>
                  <a:schemeClr val="tx1">
                    <a:lumMod val="95000"/>
                    <a:lumOff val="5000"/>
                  </a:schemeClr>
                </a:solidFill>
                <a:latin typeface="DIN Pro Medium" panose="020B0604020202020204" charset="0"/>
                <a:cs typeface="DIN Pro Medium" panose="020B0604020202020204" charset="0"/>
              </a:rPr>
              <a:t> (7 уровень квалификации)</a:t>
            </a:r>
            <a:endParaRPr lang="ru-RU" sz="1600" dirty="0">
              <a:solidFill>
                <a:schemeClr val="tx1">
                  <a:lumMod val="95000"/>
                  <a:lumOff val="5000"/>
                </a:schemeClr>
              </a:solidFill>
            </a:endParaRPr>
          </a:p>
        </p:txBody>
      </p:sp>
      <p:sp>
        <p:nvSpPr>
          <p:cNvPr id="46" name="Прямоугольник 45"/>
          <p:cNvSpPr/>
          <p:nvPr/>
        </p:nvSpPr>
        <p:spPr>
          <a:xfrm>
            <a:off x="2343287" y="2741013"/>
            <a:ext cx="7852837" cy="923330"/>
          </a:xfrm>
          <a:prstGeom prst="rect">
            <a:avLst/>
          </a:prstGeom>
        </p:spPr>
        <p:txBody>
          <a:bodyPr wrap="square">
            <a:spAutoFit/>
          </a:bodyPr>
          <a:lstStyle/>
          <a:p>
            <a:pPr algn="ctr"/>
            <a:r>
              <a:rPr lang="ru-RU" b="1" dirty="0">
                <a:solidFill>
                  <a:schemeClr val="tx1">
                    <a:lumMod val="95000"/>
                    <a:lumOff val="5000"/>
                  </a:schemeClr>
                </a:solidFill>
                <a:latin typeface="DIN Pro Medium" panose="020B0604020202020204" charset="0"/>
                <a:cs typeface="DIN Pro Medium" panose="020B0604020202020204" charset="0"/>
              </a:rPr>
              <a:t>Профессиональный </a:t>
            </a:r>
            <a:r>
              <a:rPr lang="ru-RU" b="1" dirty="0" smtClean="0">
                <a:solidFill>
                  <a:schemeClr val="tx1">
                    <a:lumMod val="95000"/>
                    <a:lumOff val="5000"/>
                  </a:schemeClr>
                </a:solidFill>
                <a:latin typeface="DIN Pro Medium" panose="020B0604020202020204" charset="0"/>
                <a:cs typeface="DIN Pro Medium" panose="020B0604020202020204" charset="0"/>
              </a:rPr>
              <a:t>экзамен</a:t>
            </a:r>
            <a:r>
              <a:rPr lang="en-US" b="1" dirty="0" smtClean="0">
                <a:solidFill>
                  <a:schemeClr val="tx1">
                    <a:lumMod val="95000"/>
                    <a:lumOff val="5000"/>
                  </a:schemeClr>
                </a:solidFill>
                <a:latin typeface="DIN Pro Medium" panose="020B0604020202020204" charset="0"/>
                <a:cs typeface="DIN Pro Medium" panose="020B0604020202020204" charset="0"/>
              </a:rPr>
              <a:t>, </a:t>
            </a:r>
            <a:r>
              <a:rPr lang="ru-RU" b="1" dirty="0" smtClean="0">
                <a:solidFill>
                  <a:schemeClr val="tx1">
                    <a:lumMod val="95000"/>
                    <a:lumOff val="5000"/>
                  </a:schemeClr>
                </a:solidFill>
                <a:latin typeface="DIN Pro Medium" panose="020B0604020202020204" charset="0"/>
                <a:cs typeface="DIN Pro Medium" panose="020B0604020202020204" charset="0"/>
              </a:rPr>
              <a:t>квалификация:</a:t>
            </a:r>
            <a:endParaRPr lang="ru-RU" b="1" dirty="0">
              <a:solidFill>
                <a:schemeClr val="tx1">
                  <a:lumMod val="95000"/>
                  <a:lumOff val="5000"/>
                </a:schemeClr>
              </a:solidFill>
              <a:latin typeface="DIN Pro Medium" panose="020B0604020202020204" charset="0"/>
              <a:cs typeface="DIN Pro Medium" panose="020B0604020202020204" charset="0"/>
            </a:endParaRPr>
          </a:p>
          <a:p>
            <a:pPr algn="ctr"/>
            <a:r>
              <a:rPr lang="ru-RU" b="1" dirty="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 (7 уровень квалификации</a:t>
            </a:r>
            <a:r>
              <a:rPr lang="ru-RU" b="1" dirty="0" smtClean="0">
                <a:solidFill>
                  <a:schemeClr val="tx1">
                    <a:lumMod val="95000"/>
                    <a:lumOff val="5000"/>
                  </a:schemeClr>
                </a:solidFill>
                <a:latin typeface="DIN Pro Medium" panose="020B0604020202020204" charset="0"/>
                <a:cs typeface="DIN Pro Medium" panose="020B0604020202020204" charset="0"/>
              </a:rPr>
              <a:t>)</a:t>
            </a:r>
            <a:endParaRPr lang="ru-RU" b="1" dirty="0">
              <a:solidFill>
                <a:schemeClr val="tx1">
                  <a:lumMod val="95000"/>
                  <a:lumOff val="5000"/>
                </a:schemeClr>
              </a:solidFill>
              <a:latin typeface="DIN Pro Medium" panose="020B0604020202020204" charset="0"/>
              <a:cs typeface="DIN Pro Medium" panose="020B0604020202020204" charset="0"/>
            </a:endParaRPr>
          </a:p>
        </p:txBody>
      </p:sp>
      <p:grpSp>
        <p:nvGrpSpPr>
          <p:cNvPr id="47" name="Группа 46">
            <a:extLst>
              <a:ext uri="{FF2B5EF4-FFF2-40B4-BE49-F238E27FC236}">
                <a16:creationId xmlns:a16="http://schemas.microsoft.com/office/drawing/2014/main" xmlns="" id="{D91E8037-A431-44C5-A9AB-84D772419248}"/>
              </a:ext>
            </a:extLst>
          </p:cNvPr>
          <p:cNvGrpSpPr/>
          <p:nvPr/>
        </p:nvGrpSpPr>
        <p:grpSpPr>
          <a:xfrm>
            <a:off x="880476" y="4955883"/>
            <a:ext cx="504055" cy="282954"/>
            <a:chOff x="2245898" y="999068"/>
            <a:chExt cx="574690" cy="450909"/>
          </a:xfrm>
        </p:grpSpPr>
        <p:sp>
          <p:nvSpPr>
            <p:cNvPr id="48" name="Нашивка 47">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49" name="Нашивка 48">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50" name="Прямоугольник 49"/>
          <p:cNvSpPr/>
          <p:nvPr/>
        </p:nvSpPr>
        <p:spPr>
          <a:xfrm>
            <a:off x="1577392" y="4434065"/>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a:t>
            </a:r>
            <a:r>
              <a:rPr lang="ru-RU" dirty="0" smtClean="0">
                <a:solidFill>
                  <a:schemeClr val="tx1">
                    <a:lumMod val="95000"/>
                    <a:lumOff val="5000"/>
                  </a:schemeClr>
                </a:solidFill>
                <a:latin typeface="DIN Pro Medium" panose="020B0604020202020204" charset="0"/>
                <a:cs typeface="DIN Pro Medium" panose="020B0604020202020204" charset="0"/>
              </a:rPr>
              <a:t>азработано </a:t>
            </a:r>
            <a:r>
              <a:rPr lang="ru-RU" b="1" dirty="0" smtClean="0">
                <a:solidFill>
                  <a:srgbClr val="FF0000"/>
                </a:solidFill>
                <a:latin typeface="DIN Pro Medium" panose="020B0604020202020204" charset="0"/>
                <a:cs typeface="DIN Pro Medium" panose="020B0604020202020204" charset="0"/>
              </a:rPr>
              <a:t>440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51" name="Прямоугольник 50"/>
          <p:cNvSpPr/>
          <p:nvPr/>
        </p:nvSpPr>
        <p:spPr>
          <a:xfrm>
            <a:off x="1577392" y="4912694"/>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a:t>
            </a:r>
            <a:r>
              <a:rPr lang="ru-RU" dirty="0" smtClean="0">
                <a:solidFill>
                  <a:schemeClr val="tx1">
                    <a:lumMod val="95000"/>
                    <a:lumOff val="5000"/>
                  </a:schemeClr>
                </a:solidFill>
                <a:latin typeface="DIN Pro Medium" panose="020B0604020202020204" charset="0"/>
                <a:cs typeface="DIN Pro Medium" panose="020B0604020202020204" charset="0"/>
              </a:rPr>
              <a:t> тесте </a:t>
            </a:r>
            <a:r>
              <a:rPr lang="ru-RU" b="1" dirty="0" smtClean="0">
                <a:solidFill>
                  <a:srgbClr val="FF0000"/>
                </a:solidFill>
                <a:latin typeface="DIN Pro Medium" panose="020B0604020202020204" charset="0"/>
                <a:cs typeface="DIN Pro Medium" panose="020B0604020202020204" charset="0"/>
              </a:rPr>
              <a:t>50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52" name="Прямоугольник 51"/>
          <p:cNvSpPr/>
          <p:nvPr/>
        </p:nvSpPr>
        <p:spPr>
          <a:xfrm>
            <a:off x="590040" y="5977800"/>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a:t>
            </a:r>
            <a:r>
              <a:rPr lang="ru-RU" dirty="0" smtClean="0">
                <a:solidFill>
                  <a:schemeClr val="tx1">
                    <a:lumMod val="95000"/>
                    <a:lumOff val="5000"/>
                  </a:schemeClr>
                </a:solidFill>
                <a:latin typeface="DIN Pro Medium" panose="020B0604020202020204" charset="0"/>
                <a:cs typeface="DIN Pro Medium" panose="020B0604020202020204" charset="0"/>
              </a:rPr>
              <a:t>ля прохождения теста необходимо дать </a:t>
            </a:r>
            <a:r>
              <a:rPr lang="ru-RU" b="1" dirty="0" smtClean="0">
                <a:solidFill>
                  <a:srgbClr val="FF0000"/>
                </a:solidFill>
                <a:latin typeface="DIN Pro Medium" panose="020B0604020202020204" charset="0"/>
                <a:cs typeface="DIN Pro Medium" panose="020B0604020202020204" charset="0"/>
              </a:rPr>
              <a:t>40</a:t>
            </a:r>
            <a:r>
              <a:rPr lang="ru-RU" dirty="0" smtClean="0">
                <a:solidFill>
                  <a:schemeClr val="tx1">
                    <a:lumMod val="95000"/>
                    <a:lumOff val="5000"/>
                  </a:schemeClr>
                </a:solidFill>
                <a:latin typeface="DIN Pro Medium" panose="020B0604020202020204" charset="0"/>
                <a:cs typeface="DIN Pro Medium" panose="020B0604020202020204" charset="0"/>
              </a:rPr>
              <a:t> правильных ответов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53" name="Группа 52">
            <a:extLst>
              <a:ext uri="{FF2B5EF4-FFF2-40B4-BE49-F238E27FC236}">
                <a16:creationId xmlns:a16="http://schemas.microsoft.com/office/drawing/2014/main" xmlns="" id="{D91E8037-A431-44C5-A9AB-84D772419248}"/>
              </a:ext>
            </a:extLst>
          </p:cNvPr>
          <p:cNvGrpSpPr/>
          <p:nvPr/>
        </p:nvGrpSpPr>
        <p:grpSpPr>
          <a:xfrm>
            <a:off x="880476" y="4470004"/>
            <a:ext cx="504055" cy="282954"/>
            <a:chOff x="2245898" y="999068"/>
            <a:chExt cx="574690" cy="450909"/>
          </a:xfrm>
        </p:grpSpPr>
        <p:sp>
          <p:nvSpPr>
            <p:cNvPr id="54"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55"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56" name="Группа 55">
            <a:extLst>
              <a:ext uri="{FF2B5EF4-FFF2-40B4-BE49-F238E27FC236}">
                <a16:creationId xmlns:a16="http://schemas.microsoft.com/office/drawing/2014/main" xmlns="" id="{D91E8037-A431-44C5-A9AB-84D772419248}"/>
              </a:ext>
            </a:extLst>
          </p:cNvPr>
          <p:cNvGrpSpPr/>
          <p:nvPr/>
        </p:nvGrpSpPr>
        <p:grpSpPr>
          <a:xfrm>
            <a:off x="5901638" y="4470004"/>
            <a:ext cx="504055" cy="282954"/>
            <a:chOff x="2245898" y="999068"/>
            <a:chExt cx="574690" cy="450909"/>
          </a:xfrm>
        </p:grpSpPr>
        <p:sp>
          <p:nvSpPr>
            <p:cNvPr id="57"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58"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59" name="Прямоугольник 58"/>
          <p:cNvSpPr/>
          <p:nvPr/>
        </p:nvSpPr>
        <p:spPr>
          <a:xfrm>
            <a:off x="6602942" y="4434065"/>
            <a:ext cx="3382448" cy="369332"/>
          </a:xfrm>
          <a:prstGeom prst="rect">
            <a:avLst/>
          </a:prstGeom>
          <a:ln w="19050">
            <a:solidFill>
              <a:schemeClr val="tx2">
                <a:lumMod val="75000"/>
              </a:schemeClr>
            </a:solidFill>
          </a:ln>
        </p:spPr>
        <p:txBody>
          <a:bodyPr wrap="square">
            <a:spAutoFit/>
          </a:bodyPr>
          <a:lstStyle/>
          <a:p>
            <a:pPr algn="ctr"/>
            <a:r>
              <a:rPr lang="en-US" b="1" dirty="0" smtClean="0">
                <a:solidFill>
                  <a:srgbClr val="FF0000"/>
                </a:solidFill>
                <a:latin typeface="DIN Pro Medium" panose="020B0604020202020204" charset="0"/>
                <a:cs typeface="DIN Pro Medium" panose="020B0604020202020204" charset="0"/>
              </a:rPr>
              <a:t>9</a:t>
            </a:r>
            <a:r>
              <a:rPr lang="ru-RU" dirty="0" smtClean="0">
                <a:solidFill>
                  <a:schemeClr val="tx1">
                    <a:lumMod val="95000"/>
                    <a:lumOff val="5000"/>
                  </a:schemeClr>
                </a:solidFill>
                <a:latin typeface="DIN Pro Medium" panose="020B0604020202020204" charset="0"/>
                <a:cs typeface="DIN Pro Medium" panose="020B0604020202020204" charset="0"/>
              </a:rPr>
              <a:t> критериев оценки</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0" name="Прямоугольник 59"/>
          <p:cNvSpPr/>
          <p:nvPr/>
        </p:nvSpPr>
        <p:spPr>
          <a:xfrm>
            <a:off x="6602942" y="4912694"/>
            <a:ext cx="3382448" cy="369332"/>
          </a:xfrm>
          <a:prstGeom prst="rect">
            <a:avLst/>
          </a:prstGeom>
          <a:ln w="19050">
            <a:solidFill>
              <a:schemeClr val="tx2">
                <a:lumMod val="75000"/>
              </a:schemeClr>
            </a:solidFill>
          </a:ln>
        </p:spPr>
        <p:txBody>
          <a:bodyPr wrap="square">
            <a:spAutoFit/>
          </a:bodyPr>
          <a:lstStyle/>
          <a:p>
            <a:pPr algn="ctr"/>
            <a:r>
              <a:rPr lang="en-US" b="1" dirty="0" smtClean="0">
                <a:solidFill>
                  <a:srgbClr val="FF0000"/>
                </a:solidFill>
                <a:latin typeface="DIN Pro Medium" panose="020B0604020202020204" charset="0"/>
                <a:cs typeface="DIN Pro Medium" panose="020B0604020202020204" charset="0"/>
              </a:rPr>
              <a:t>9</a:t>
            </a:r>
            <a:r>
              <a:rPr lang="ru-RU" dirty="0" smtClean="0">
                <a:solidFill>
                  <a:schemeClr val="tx1">
                    <a:lumMod val="95000"/>
                    <a:lumOff val="5000"/>
                  </a:schemeClr>
                </a:solidFill>
                <a:latin typeface="DIN Pro Medium" panose="020B0604020202020204" charset="0"/>
                <a:cs typeface="DIN Pro Medium" panose="020B0604020202020204" charset="0"/>
              </a:rPr>
              <a:t> бальная шкала</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1" name="Прямоугольник 60"/>
          <p:cNvSpPr/>
          <p:nvPr/>
        </p:nvSpPr>
        <p:spPr>
          <a:xfrm>
            <a:off x="5419155" y="5977801"/>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a:t>
            </a:r>
            <a:r>
              <a:rPr lang="ru-RU" dirty="0" smtClean="0">
                <a:solidFill>
                  <a:schemeClr val="tx1">
                    <a:lumMod val="95000"/>
                    <a:lumOff val="5000"/>
                  </a:schemeClr>
                </a:solidFill>
                <a:latin typeface="DIN Pro Medium" panose="020B0604020202020204" charset="0"/>
                <a:cs typeface="DIN Pro Medium" panose="020B0604020202020204" charset="0"/>
              </a:rPr>
              <a:t>защиты портфолио необходимо набрать не менее </a:t>
            </a:r>
            <a:r>
              <a:rPr lang="ru-RU" b="1" dirty="0" smtClean="0">
                <a:solidFill>
                  <a:srgbClr val="FF0000"/>
                </a:solidFill>
                <a:latin typeface="DIN Pro Medium" panose="020B0604020202020204" charset="0"/>
                <a:cs typeface="DIN Pro Medium" panose="020B0604020202020204" charset="0"/>
              </a:rPr>
              <a:t>7</a:t>
            </a:r>
            <a:r>
              <a:rPr lang="ru-RU" dirty="0" smtClean="0">
                <a:solidFill>
                  <a:schemeClr val="tx1">
                    <a:lumMod val="95000"/>
                    <a:lumOff val="5000"/>
                  </a:schemeClr>
                </a:solidFill>
                <a:latin typeface="DIN Pro Medium" panose="020B0604020202020204" charset="0"/>
                <a:cs typeface="DIN Pro Medium" panose="020B0604020202020204" charset="0"/>
              </a:rPr>
              <a:t> балов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62" name="Группа 61">
            <a:extLst>
              <a:ext uri="{FF2B5EF4-FFF2-40B4-BE49-F238E27FC236}">
                <a16:creationId xmlns:a16="http://schemas.microsoft.com/office/drawing/2014/main" xmlns="" id="{D91E8037-A431-44C5-A9AB-84D772419248}"/>
              </a:ext>
            </a:extLst>
          </p:cNvPr>
          <p:cNvGrpSpPr/>
          <p:nvPr/>
        </p:nvGrpSpPr>
        <p:grpSpPr>
          <a:xfrm>
            <a:off x="5876809" y="4955883"/>
            <a:ext cx="504055" cy="282954"/>
            <a:chOff x="2245898" y="999068"/>
            <a:chExt cx="574690" cy="450909"/>
          </a:xfrm>
        </p:grpSpPr>
        <p:sp>
          <p:nvSpPr>
            <p:cNvPr id="63"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64"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65" name="TextBox 64"/>
          <p:cNvSpPr txBox="1"/>
          <p:nvPr/>
        </p:nvSpPr>
        <p:spPr>
          <a:xfrm>
            <a:off x="4880226" y="6040934"/>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6" name="Прямоугольник 65"/>
          <p:cNvSpPr/>
          <p:nvPr/>
        </p:nvSpPr>
        <p:spPr>
          <a:xfrm>
            <a:off x="6587203" y="3736917"/>
            <a:ext cx="3398186"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7" name="Прямоугольник 66"/>
          <p:cNvSpPr/>
          <p:nvPr/>
        </p:nvSpPr>
        <p:spPr>
          <a:xfrm>
            <a:off x="1577392" y="3734319"/>
            <a:ext cx="3055415"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40640" y="6018589"/>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9" name="TextBox 68"/>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1</a:t>
            </a:r>
            <a:r>
              <a:rPr lang="ru-RU" sz="1200" dirty="0" smtClean="0">
                <a:latin typeface="DIN Pro Medium" panose="020B0604020202020204" charset="0"/>
                <a:cs typeface="DIN Pro Medium" panose="020B0604020202020204" charset="0"/>
              </a:rPr>
              <a:t>2</a:t>
            </a:r>
            <a:endParaRPr lang="ru-RU" dirty="0">
              <a:latin typeface="DIN Pro Medium" panose="020B0604020202020204" charset="0"/>
              <a:cs typeface="DIN Pro Medium" panose="020B0604020202020204" charset="0"/>
            </a:endParaRPr>
          </a:p>
        </p:txBody>
      </p:sp>
      <p:sp>
        <p:nvSpPr>
          <p:cNvPr id="37" name="Прямоугольник 36"/>
          <p:cNvSpPr/>
          <p:nvPr/>
        </p:nvSpPr>
        <p:spPr>
          <a:xfrm>
            <a:off x="6595072" y="5391323"/>
            <a:ext cx="3382448"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Доклад на </a:t>
            </a:r>
            <a:r>
              <a:rPr lang="ru-RU" b="1" dirty="0">
                <a:solidFill>
                  <a:srgbClr val="FF0000"/>
                </a:solidFill>
                <a:latin typeface="DIN Pro Medium" panose="020B0604020202020204" charset="0"/>
                <a:cs typeface="DIN Pro Medium" panose="020B0604020202020204" charset="0"/>
              </a:rPr>
              <a:t>10-15</a:t>
            </a:r>
            <a:r>
              <a:rPr lang="ru-RU" dirty="0">
                <a:solidFill>
                  <a:schemeClr val="tx1">
                    <a:lumMod val="95000"/>
                    <a:lumOff val="5000"/>
                  </a:schemeClr>
                </a:solidFill>
                <a:latin typeface="DIN Pro Medium" panose="020B0604020202020204" charset="0"/>
                <a:cs typeface="DIN Pro Medium" panose="020B0604020202020204" charset="0"/>
              </a:rPr>
              <a:t> минут</a:t>
            </a:r>
          </a:p>
        </p:txBody>
      </p:sp>
      <p:sp>
        <p:nvSpPr>
          <p:cNvPr id="70" name="Прямоугольник 69"/>
          <p:cNvSpPr/>
          <p:nvPr/>
        </p:nvSpPr>
        <p:spPr>
          <a:xfrm>
            <a:off x="1577391" y="5391323"/>
            <a:ext cx="307502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60 </a:t>
            </a:r>
            <a:r>
              <a:rPr lang="ru-RU" dirty="0" smtClean="0">
                <a:latin typeface="DIN Pro Medium" panose="020B0604020202020204" charset="0"/>
                <a:cs typeface="DIN Pro Medium" panose="020B0604020202020204" charset="0"/>
              </a:rPr>
              <a:t>минут</a:t>
            </a:r>
            <a:endParaRPr lang="ru-RU" dirty="0">
              <a:latin typeface="DIN Pro Medium" panose="020B0604020202020204" charset="0"/>
              <a:cs typeface="DIN Pro Medium" panose="020B0604020202020204" charset="0"/>
            </a:endParaRPr>
          </a:p>
        </p:txBody>
      </p:sp>
      <p:grpSp>
        <p:nvGrpSpPr>
          <p:cNvPr id="71" name="Группа 70">
            <a:extLst>
              <a:ext uri="{FF2B5EF4-FFF2-40B4-BE49-F238E27FC236}">
                <a16:creationId xmlns:a16="http://schemas.microsoft.com/office/drawing/2014/main" xmlns="" id="{D91E8037-A431-44C5-A9AB-84D772419248}"/>
              </a:ext>
            </a:extLst>
          </p:cNvPr>
          <p:cNvGrpSpPr/>
          <p:nvPr/>
        </p:nvGrpSpPr>
        <p:grpSpPr>
          <a:xfrm>
            <a:off x="880476" y="5434512"/>
            <a:ext cx="504055" cy="282954"/>
            <a:chOff x="2245898" y="999068"/>
            <a:chExt cx="574690" cy="450909"/>
          </a:xfrm>
        </p:grpSpPr>
        <p:sp>
          <p:nvSpPr>
            <p:cNvPr id="72" name="Нашивка 71">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3" name="Нашивка 72">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74" name="Группа 73">
            <a:extLst>
              <a:ext uri="{FF2B5EF4-FFF2-40B4-BE49-F238E27FC236}">
                <a16:creationId xmlns:a16="http://schemas.microsoft.com/office/drawing/2014/main" xmlns="" id="{D91E8037-A431-44C5-A9AB-84D772419248}"/>
              </a:ext>
            </a:extLst>
          </p:cNvPr>
          <p:cNvGrpSpPr/>
          <p:nvPr/>
        </p:nvGrpSpPr>
        <p:grpSpPr>
          <a:xfrm>
            <a:off x="5876809" y="5444797"/>
            <a:ext cx="504055" cy="282954"/>
            <a:chOff x="2245898" y="999068"/>
            <a:chExt cx="574690" cy="450909"/>
          </a:xfrm>
        </p:grpSpPr>
        <p:sp>
          <p:nvSpPr>
            <p:cNvPr id="75" name="Нашивка 74">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6" name="Нашивка 75">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Tree>
    <p:extLst>
      <p:ext uri="{BB962C8B-B14F-4D97-AF65-F5344CB8AC3E}">
        <p14:creationId xmlns:p14="http://schemas.microsoft.com/office/powerpoint/2010/main" val="389976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7389340" y="512621"/>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9" name="Прямоугольник 8"/>
          <p:cNvSpPr/>
          <p:nvPr/>
        </p:nvSpPr>
        <p:spPr>
          <a:xfrm>
            <a:off x="4417792" y="263319"/>
            <a:ext cx="6257408" cy="584775"/>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Состав экспертной комиссии</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17" name="Прямоугольник: скругленные углы 6"/>
          <p:cNvSpPr/>
          <p:nvPr/>
        </p:nvSpPr>
        <p:spPr>
          <a:xfrm>
            <a:off x="2484630" y="1130069"/>
            <a:ext cx="7140087" cy="1007767"/>
          </a:xfrm>
          <a:prstGeom prst="round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135263"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chemeClr val="tx1"/>
                </a:solidFill>
                <a:effectLst/>
                <a:uLnTx/>
                <a:uFillTx/>
                <a:latin typeface="DIN Pro Medium" panose="020B0604020202020204" charset="0"/>
                <a:cs typeface="DIN Pro Medium" panose="020B0604020202020204" charset="0"/>
              </a:rPr>
              <a:t>наличие </a:t>
            </a:r>
            <a:r>
              <a:rPr kumimoji="0" lang="ru-RU" sz="1600" b="1" i="0" u="none" strike="noStrike" kern="1200" cap="none" spc="0" normalizeH="0" baseline="0" noProof="0" dirty="0">
                <a:ln>
                  <a:noFill/>
                </a:ln>
                <a:solidFill>
                  <a:srgbClr val="FF0000"/>
                </a:solidFill>
                <a:effectLst/>
                <a:uLnTx/>
                <a:uFillTx/>
                <a:latin typeface="DIN Pro Medium" panose="020B0604020202020204" charset="0"/>
                <a:cs typeface="DIN Pro Medium" panose="020B0604020202020204" charset="0"/>
              </a:rPr>
              <a:t>в штате по основному месту</a:t>
            </a:r>
            <a:r>
              <a:rPr kumimoji="0" lang="ru-RU" sz="1600" b="0" i="0" u="none" strike="noStrike" kern="1200" cap="none" spc="0" normalizeH="0" baseline="0" noProof="0" dirty="0">
                <a:ln>
                  <a:noFill/>
                </a:ln>
                <a:solidFill>
                  <a:schemeClr val="tx1"/>
                </a:solidFill>
                <a:effectLst/>
                <a:uLnTx/>
                <a:uFillTx/>
                <a:latin typeface="DIN Pro Medium" panose="020B0604020202020204" charset="0"/>
                <a:cs typeface="DIN Pro Medium" panose="020B0604020202020204" charset="0"/>
              </a:rPr>
              <a:t> работы в Центре не менее </a:t>
            </a:r>
            <a:r>
              <a:rPr kumimoji="0" lang="ru-RU" sz="1600" b="1" i="0" u="none" strike="noStrike" kern="1200" cap="none" spc="0" normalizeH="0" baseline="0" noProof="0" dirty="0">
                <a:ln>
                  <a:noFill/>
                </a:ln>
                <a:solidFill>
                  <a:srgbClr val="FF0000"/>
                </a:solidFill>
                <a:effectLst/>
                <a:uLnTx/>
                <a:uFillTx/>
                <a:latin typeface="DIN Pro Medium" panose="020B0604020202020204" charset="0"/>
                <a:cs typeface="DIN Pro Medium" panose="020B0604020202020204" charset="0"/>
              </a:rPr>
              <a:t>двух</a:t>
            </a:r>
            <a:r>
              <a:rPr kumimoji="0" lang="ru-RU" sz="1600" b="0" i="0" u="none" strike="noStrike" kern="1200" cap="none" spc="0" normalizeH="0" baseline="0" noProof="0" dirty="0">
                <a:ln>
                  <a:noFill/>
                </a:ln>
                <a:solidFill>
                  <a:schemeClr val="tx1"/>
                </a:solidFill>
                <a:effectLst/>
                <a:uLnTx/>
                <a:uFillTx/>
                <a:latin typeface="DIN Pro Medium" panose="020B0604020202020204" charset="0"/>
                <a:cs typeface="DIN Pro Medium" panose="020B0604020202020204" charset="0"/>
              </a:rPr>
              <a:t> работников Центра, участвующих в составе экспертной комиссии в проведении профессионального экзамена</a:t>
            </a:r>
            <a:r>
              <a:rPr kumimoji="0" lang="ru-RU" sz="1400" b="0" i="0" u="none" strike="noStrike" kern="1200" cap="none" spc="0" normalizeH="0" baseline="0" noProof="0" dirty="0">
                <a:ln>
                  <a:noFill/>
                </a:ln>
                <a:solidFill>
                  <a:schemeClr val="tx1"/>
                </a:solidFill>
                <a:effectLst/>
                <a:uLnTx/>
                <a:uFillTx/>
                <a:latin typeface="DIN Pro Medium" panose="020B0604020202020204" charset="0"/>
                <a:cs typeface="DIN Pro Medium" panose="020B0604020202020204" charset="0"/>
              </a:rPr>
              <a:t>, </a:t>
            </a:r>
            <a:r>
              <a:rPr kumimoji="0" lang="ru-RU" sz="1400" b="0" i="1" u="none" strike="noStrike" kern="1200" cap="none" spc="0" normalizeH="0" baseline="0" noProof="0" dirty="0">
                <a:ln>
                  <a:noFill/>
                </a:ln>
                <a:solidFill>
                  <a:srgbClr val="FF0000"/>
                </a:solidFill>
                <a:effectLst/>
                <a:uLnTx/>
                <a:uFillTx/>
                <a:latin typeface="DIN Pro Medium" panose="020B0604020202020204" charset="0"/>
                <a:cs typeface="DIN Pro Medium" panose="020B0604020202020204" charset="0"/>
              </a:rPr>
              <a:t>имеющих подтвержденную Советом квалификацию, удовлетворяющую требованиям, определенным в ОС</a:t>
            </a:r>
          </a:p>
        </p:txBody>
      </p:sp>
      <p:sp>
        <p:nvSpPr>
          <p:cNvPr id="18" name="Скругленный прямоугольник 36"/>
          <p:cNvSpPr/>
          <p:nvPr/>
        </p:nvSpPr>
        <p:spPr>
          <a:xfrm>
            <a:off x="10412415" y="1094451"/>
            <a:ext cx="1656017" cy="1177076"/>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135263"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DIN Pro Medium" panose="020B0604020202020204" charset="0"/>
                <a:cs typeface="DIN Pro Medium" panose="020B0604020202020204" charset="0"/>
              </a:rPr>
              <a:t>Приказ Минтруда России № 759н от 19 декабря 2016 года</a:t>
            </a:r>
          </a:p>
        </p:txBody>
      </p:sp>
      <p:sp>
        <p:nvSpPr>
          <p:cNvPr id="19" name="Стрелка: влево 30"/>
          <p:cNvSpPr/>
          <p:nvPr/>
        </p:nvSpPr>
        <p:spPr>
          <a:xfrm>
            <a:off x="9658609" y="1210611"/>
            <a:ext cx="719913" cy="827844"/>
          </a:xfrm>
          <a:prstGeom prst="leftArrow">
            <a:avLst/>
          </a:prstGeom>
          <a:solidFill>
            <a:schemeClr val="accent1">
              <a:lumMod val="50000"/>
            </a:schemeClr>
          </a:solidFill>
          <a:ln w="38100"/>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1135263"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white"/>
              </a:solidFill>
              <a:effectLst/>
              <a:uLnTx/>
              <a:uFillTx/>
              <a:latin typeface="DIN Pro Medium" panose="020B0604020202020204" charset="0"/>
              <a:cs typeface="DIN Pro Medium" panose="020B0604020202020204" charset="0"/>
            </a:endParaRPr>
          </a:p>
        </p:txBody>
      </p:sp>
      <p:sp>
        <p:nvSpPr>
          <p:cNvPr id="21" name="Прямоугольник: скругленные углы 20">
            <a:extLst>
              <a:ext uri="{FF2B5EF4-FFF2-40B4-BE49-F238E27FC236}">
                <a16:creationId xmlns="" xmlns:a16="http://schemas.microsoft.com/office/drawing/2014/main" id="{C5A52DD4-1AD9-4AD8-B89F-E1E70E5E70C2}"/>
              </a:ext>
            </a:extLst>
          </p:cNvPr>
          <p:cNvSpPr/>
          <p:nvPr/>
        </p:nvSpPr>
        <p:spPr>
          <a:xfrm>
            <a:off x="1431678" y="2735696"/>
            <a:ext cx="7354946" cy="4041024"/>
          </a:xfrm>
          <a:prstGeom prst="round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just" defTabSz="1135263">
              <a:defRPr/>
            </a:pPr>
            <a:r>
              <a:rPr kumimoji="0" lang="ru-RU" sz="1600" dirty="0" smtClean="0">
                <a:solidFill>
                  <a:schemeClr val="tx1"/>
                </a:solidFill>
                <a:latin typeface="DIN Pro Medium" panose="020B0604020202020204" charset="0"/>
                <a:cs typeface="DIN Pro Medium" panose="020B0604020202020204" charset="0"/>
              </a:rPr>
              <a:t>1. </a:t>
            </a:r>
            <a:r>
              <a:rPr lang="ru-RU" sz="1600" dirty="0">
                <a:solidFill>
                  <a:schemeClr val="tx1"/>
                </a:solidFill>
                <a:latin typeface="DIN Pro Medium" panose="020B0604020202020204" charset="0"/>
                <a:cs typeface="DIN Pro Medium" panose="020B0604020202020204" charset="0"/>
              </a:rPr>
              <a:t>Высшее образование – магистратура (специалитет) по направлениям подготовки в области строительства (Приказ Минстроя России от 6 ноября 2020 г. № 672/</a:t>
            </a:r>
            <a:r>
              <a:rPr lang="ru-RU" sz="1600" dirty="0" err="1">
                <a:solidFill>
                  <a:schemeClr val="tx1"/>
                </a:solidFill>
                <a:latin typeface="DIN Pro Medium" panose="020B0604020202020204" charset="0"/>
                <a:cs typeface="DIN Pro Medium" panose="020B0604020202020204" charset="0"/>
              </a:rPr>
              <a:t>пр</a:t>
            </a:r>
            <a:r>
              <a:rPr lang="ru-RU" sz="1600" dirty="0">
                <a:solidFill>
                  <a:schemeClr val="tx1"/>
                </a:solidFill>
                <a:latin typeface="DIN Pro Medium" panose="020B0604020202020204" charset="0"/>
                <a:cs typeface="DIN Pro Medium" panose="020B0604020202020204" charset="0"/>
              </a:rPr>
              <a:t>) </a:t>
            </a:r>
            <a:endParaRPr lang="ru-RU" sz="1600" dirty="0" smtClean="0">
              <a:solidFill>
                <a:schemeClr val="tx1"/>
              </a:solidFill>
              <a:latin typeface="DIN Pro Medium" panose="020B0604020202020204" charset="0"/>
              <a:cs typeface="DIN Pro Medium" panose="020B0604020202020204" charset="0"/>
            </a:endParaRPr>
          </a:p>
          <a:p>
            <a:pPr lvl="0" algn="just" defTabSz="1135263">
              <a:defRPr/>
            </a:pPr>
            <a:r>
              <a:rPr lang="en-US" sz="1600" dirty="0" smtClean="0">
                <a:solidFill>
                  <a:schemeClr val="tx1"/>
                </a:solidFill>
                <a:latin typeface="DIN Pro Medium" panose="020B0604020202020204" charset="0"/>
                <a:cs typeface="DIN Pro Medium" panose="020B0604020202020204" charset="0"/>
              </a:rPr>
              <a:t>2. </a:t>
            </a:r>
            <a:r>
              <a:rPr lang="ru-RU" sz="1600" dirty="0">
                <a:solidFill>
                  <a:schemeClr val="tx1"/>
                </a:solidFill>
                <a:latin typeface="DIN Pro Medium" panose="020B0604020202020204" charset="0"/>
                <a:cs typeface="DIN Pro Medium" panose="020B0604020202020204" charset="0"/>
              </a:rPr>
              <a:t>Опыт работы не менее 5 лет на </a:t>
            </a:r>
            <a:r>
              <a:rPr lang="ru-RU" sz="1600" dirty="0" smtClean="0">
                <a:solidFill>
                  <a:schemeClr val="tx1"/>
                </a:solidFill>
                <a:latin typeface="DIN Pro Medium" panose="020B0604020202020204" charset="0"/>
                <a:cs typeface="DIN Pro Medium" panose="020B0604020202020204" charset="0"/>
              </a:rPr>
              <a:t>инженерных (руководящих) </a:t>
            </a:r>
            <a:r>
              <a:rPr lang="ru-RU" sz="1600" dirty="0">
                <a:solidFill>
                  <a:schemeClr val="tx1"/>
                </a:solidFill>
                <a:latin typeface="DIN Pro Medium" panose="020B0604020202020204" charset="0"/>
                <a:cs typeface="DIN Pro Medium" panose="020B0604020202020204" charset="0"/>
              </a:rPr>
              <a:t>должностях в области архитектуры, проектирования, градостроительства.  </a:t>
            </a:r>
            <a:endParaRPr lang="ru-RU" sz="1600" dirty="0" smtClean="0">
              <a:solidFill>
                <a:schemeClr val="tx1"/>
              </a:solidFill>
              <a:latin typeface="DIN Pro Medium" panose="020B0604020202020204" charset="0"/>
              <a:cs typeface="DIN Pro Medium" panose="020B0604020202020204" charset="0"/>
            </a:endParaRPr>
          </a:p>
          <a:p>
            <a:pPr lvl="0" algn="just" defTabSz="1135263" eaLnBrk="1" fontAlgn="auto" hangingPunct="1">
              <a:spcBef>
                <a:spcPts val="0"/>
              </a:spcBef>
              <a:spcAft>
                <a:spcPts val="0"/>
              </a:spcAft>
              <a:defRPr/>
            </a:pPr>
            <a:r>
              <a:rPr kumimoji="0" lang="ru-RU" sz="1600" dirty="0" smtClean="0">
                <a:solidFill>
                  <a:schemeClr val="tx1"/>
                </a:solidFill>
                <a:latin typeface="DIN Pro Medium" panose="020B0604020202020204" charset="0"/>
                <a:cs typeface="DIN Pro Medium" panose="020B0604020202020204" charset="0"/>
              </a:rPr>
              <a:t>3. Подтверждение </a:t>
            </a:r>
            <a:r>
              <a:rPr kumimoji="0" lang="ru-RU" sz="1600" dirty="0">
                <a:solidFill>
                  <a:schemeClr val="tx1"/>
                </a:solidFill>
                <a:latin typeface="DIN Pro Medium" panose="020B0604020202020204" charset="0"/>
                <a:cs typeface="DIN Pro Medium" panose="020B0604020202020204" charset="0"/>
              </a:rPr>
              <a:t>прохождение обучения по ДПП, обеспечивающим освоение </a:t>
            </a:r>
            <a:r>
              <a:rPr lang="ru-RU" sz="1600" dirty="0" smtClean="0">
                <a:solidFill>
                  <a:schemeClr val="tx1"/>
                </a:solidFill>
                <a:latin typeface="DIN Pro Medium" panose="020B0604020202020204" charset="0"/>
                <a:cs typeface="DIN Pro Medium" panose="020B0604020202020204" charset="0"/>
              </a:rPr>
              <a:t>знаний, умений и навыков в сфере независимой оценки квалификации, применения методов оценки квалификации, согласованных СПК.</a:t>
            </a:r>
          </a:p>
          <a:p>
            <a:pPr lvl="0" algn="just" defTabSz="1135263" eaLnBrk="1" fontAlgn="auto" hangingPunct="1">
              <a:spcBef>
                <a:spcPts val="0"/>
              </a:spcBef>
              <a:spcAft>
                <a:spcPts val="0"/>
              </a:spcAft>
              <a:defRPr/>
            </a:pPr>
            <a:r>
              <a:rPr kumimoji="0" lang="ru-RU" sz="1600" dirty="0" smtClean="0">
                <a:solidFill>
                  <a:schemeClr val="tx1"/>
                </a:solidFill>
                <a:latin typeface="DIN Pro Medium" panose="020B0604020202020204" charset="0"/>
                <a:cs typeface="DIN Pro Medium" panose="020B0604020202020204" charset="0"/>
              </a:rPr>
              <a:t>4</a:t>
            </a:r>
            <a:r>
              <a:rPr kumimoji="0" lang="ru-RU" sz="1600" dirty="0">
                <a:solidFill>
                  <a:schemeClr val="tx1"/>
                </a:solidFill>
                <a:latin typeface="DIN Pro Medium" panose="020B0604020202020204" charset="0"/>
                <a:cs typeface="DIN Pro Medium" panose="020B0604020202020204" charset="0"/>
              </a:rPr>
              <a:t>. Подтверждение квалификации эксперта со стороны Совета по профессиональным квалификациям (при наличии) - не менее </a:t>
            </a:r>
            <a:r>
              <a:rPr kumimoji="0" lang="ru-RU" sz="1600" dirty="0" smtClean="0">
                <a:solidFill>
                  <a:schemeClr val="tx1"/>
                </a:solidFill>
                <a:latin typeface="DIN Pro Medium" panose="020B0604020202020204" charset="0"/>
                <a:cs typeface="DIN Pro Medium" panose="020B0604020202020204" charset="0"/>
              </a:rPr>
              <a:t>3-х </a:t>
            </a:r>
            <a:r>
              <a:rPr kumimoji="0" lang="ru-RU" sz="1600" dirty="0">
                <a:solidFill>
                  <a:schemeClr val="tx1"/>
                </a:solidFill>
                <a:latin typeface="DIN Pro Medium" panose="020B0604020202020204" charset="0"/>
                <a:cs typeface="DIN Pro Medium" panose="020B0604020202020204" charset="0"/>
              </a:rPr>
              <a:t>человек </a:t>
            </a:r>
          </a:p>
          <a:p>
            <a:pPr lvl="0" algn="just" defTabSz="1135263" eaLnBrk="1" fontAlgn="auto" hangingPunct="1">
              <a:spcBef>
                <a:spcPts val="0"/>
              </a:spcBef>
              <a:spcAft>
                <a:spcPts val="0"/>
              </a:spcAft>
              <a:defRPr/>
            </a:pPr>
            <a:r>
              <a:rPr kumimoji="0" lang="ru-RU" sz="1600" dirty="0">
                <a:solidFill>
                  <a:schemeClr val="tx1"/>
                </a:solidFill>
                <a:latin typeface="DIN Pro Medium" panose="020B0604020202020204" charset="0"/>
                <a:cs typeface="DIN Pro Medium" panose="020B0604020202020204" charset="0"/>
              </a:rPr>
              <a:t>5. Отсутствие ситуации конфликта интереса в отношении конкретных соискателей</a:t>
            </a:r>
            <a:endParaRPr kumimoji="0" lang="ru-RU" sz="1600" b="0" i="1" u="none" strike="noStrike" kern="1200" cap="none" spc="0" normalizeH="0" baseline="0" noProof="0" dirty="0">
              <a:ln>
                <a:noFill/>
              </a:ln>
              <a:solidFill>
                <a:schemeClr val="tx1"/>
              </a:solidFill>
              <a:effectLst/>
              <a:uLnTx/>
              <a:uFillTx/>
              <a:latin typeface="DIN Pro Medium" panose="020B0604020202020204" charset="0"/>
              <a:cs typeface="DIN Pro Medium" panose="020B0604020202020204" charset="0"/>
            </a:endParaRPr>
          </a:p>
        </p:txBody>
      </p:sp>
      <p:sp>
        <p:nvSpPr>
          <p:cNvPr id="22" name="Скругленный прямоугольник 36">
            <a:extLst>
              <a:ext uri="{FF2B5EF4-FFF2-40B4-BE49-F238E27FC236}">
                <a16:creationId xmlns="" xmlns:a16="http://schemas.microsoft.com/office/drawing/2014/main" id="{03D8658C-57B3-4877-88A9-A6DEFF9E0D0F}"/>
              </a:ext>
            </a:extLst>
          </p:cNvPr>
          <p:cNvSpPr/>
          <p:nvPr/>
        </p:nvSpPr>
        <p:spPr>
          <a:xfrm>
            <a:off x="9687682" y="3547120"/>
            <a:ext cx="1975037" cy="193870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lgn="ctr" defTabSz="1135263" eaLnBrk="1" fontAlgn="auto" hangingPunct="1">
              <a:spcBef>
                <a:spcPts val="0"/>
              </a:spcBef>
              <a:spcAft>
                <a:spcPts val="0"/>
              </a:spcAft>
              <a:defRPr/>
            </a:pPr>
            <a:r>
              <a:rPr kumimoji="0" lang="ru-RU" sz="1200" b="0" i="0" u="none" strike="noStrike" kern="1200" cap="none" spc="0" normalizeH="0" baseline="0" noProof="0" dirty="0" smtClean="0">
                <a:ln>
                  <a:noFill/>
                </a:ln>
                <a:solidFill>
                  <a:prstClr val="black"/>
                </a:solidFill>
                <a:effectLst/>
                <a:uLnTx/>
                <a:uFillTx/>
                <a:latin typeface="DIN Pro Medium" panose="020B0604020202020204" charset="0"/>
                <a:cs typeface="DIN Pro Medium" panose="020B0604020202020204" charset="0"/>
              </a:rPr>
              <a:t>Оценочное средство по квалификации «Главный инженер проекта (специалист по организации архитектурно-строительного проектирования)</a:t>
            </a:r>
            <a:r>
              <a:rPr kumimoji="0" lang="ru-RU" sz="1200" b="0" i="0" u="none" strike="noStrike" kern="1200" cap="none" spc="0" normalizeH="0" noProof="0" dirty="0" smtClean="0">
                <a:ln>
                  <a:noFill/>
                </a:ln>
                <a:solidFill>
                  <a:prstClr val="black"/>
                </a:solidFill>
                <a:effectLst/>
                <a:uLnTx/>
                <a:uFillTx/>
                <a:latin typeface="DIN Pro Medium" panose="020B0604020202020204" charset="0"/>
                <a:cs typeface="DIN Pro Medium" panose="020B0604020202020204" charset="0"/>
              </a:rPr>
              <a:t> (7 уровень квалификации)»</a:t>
            </a:r>
            <a:endParaRPr kumimoji="0" lang="ru-RU" sz="1200" b="0" i="0" u="none" strike="noStrike" kern="1200" cap="none" spc="0" normalizeH="0" baseline="0" noProof="0" dirty="0">
              <a:ln>
                <a:noFill/>
              </a:ln>
              <a:solidFill>
                <a:prstClr val="black"/>
              </a:solidFill>
              <a:effectLst/>
              <a:uLnTx/>
              <a:uFillTx/>
              <a:latin typeface="DIN Pro Medium" panose="020B0604020202020204" charset="0"/>
              <a:cs typeface="DIN Pro Medium" panose="020B0604020202020204" charset="0"/>
            </a:endParaRPr>
          </a:p>
        </p:txBody>
      </p:sp>
      <p:sp>
        <p:nvSpPr>
          <p:cNvPr id="23" name="Стрелка: влево 30"/>
          <p:cNvSpPr/>
          <p:nvPr/>
        </p:nvSpPr>
        <p:spPr>
          <a:xfrm>
            <a:off x="8877196" y="4038149"/>
            <a:ext cx="719913" cy="827844"/>
          </a:xfrm>
          <a:prstGeom prst="leftArrow">
            <a:avLst/>
          </a:prstGeom>
          <a:solidFill>
            <a:schemeClr val="accent1">
              <a:lumMod val="50000"/>
            </a:schemeClr>
          </a:solidFill>
          <a:ln w="38100"/>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1135263"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white"/>
              </a:solidFill>
              <a:effectLst/>
              <a:uLnTx/>
              <a:uFillTx/>
              <a:latin typeface="DIN Pro Medium" panose="020B0604020202020204" charset="0"/>
              <a:cs typeface="DIN Pro Medium" panose="020B0604020202020204" charset="0"/>
            </a:endParaRPr>
          </a:p>
        </p:txBody>
      </p:sp>
      <p:sp>
        <p:nvSpPr>
          <p:cNvPr id="24" name="TextBox 23"/>
          <p:cNvSpPr txBox="1"/>
          <p:nvPr/>
        </p:nvSpPr>
        <p:spPr>
          <a:xfrm>
            <a:off x="11589402" y="6396424"/>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15</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14871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Прямоугольник 46"/>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9" name="TextBox 48"/>
          <p:cNvSpPr txBox="1"/>
          <p:nvPr/>
        </p:nvSpPr>
        <p:spPr>
          <a:xfrm>
            <a:off x="2725445" y="0"/>
            <a:ext cx="9945950" cy="1384995"/>
          </a:xfrm>
          <a:prstGeom prst="rect">
            <a:avLst/>
          </a:prstGeom>
          <a:noFill/>
        </p:spPr>
        <p:txBody>
          <a:bodyPr wrap="square" rtlCol="0">
            <a:spAutoFit/>
          </a:bodyPr>
          <a:lstStyle/>
          <a:p>
            <a:pPr algn="ctr" defTabSz="456834">
              <a:defRPr/>
            </a:pPr>
            <a:r>
              <a:rPr lang="ru-RU" sz="3200" b="1" dirty="0" smtClean="0">
                <a:solidFill>
                  <a:schemeClr val="tx1">
                    <a:lumMod val="95000"/>
                    <a:lumOff val="5000"/>
                  </a:schemeClr>
                </a:solidFill>
                <a:latin typeface="DIN Pro Medium" panose="020B0604020202020204" charset="0"/>
                <a:cs typeface="DIN Pro Medium" panose="020B0604020202020204" charset="0"/>
              </a:rPr>
              <a:t>Комплект документов соискателя</a:t>
            </a:r>
          </a:p>
          <a:p>
            <a:pPr algn="ctr" defTabSz="456834">
              <a:defRPr/>
            </a:pPr>
            <a:r>
              <a:rPr lang="ru-RU" sz="3200" b="1" dirty="0">
                <a:solidFill>
                  <a:srgbClr val="FF0000"/>
                </a:solidFill>
                <a:latin typeface="DIN Pro Medium" panose="020B0604020202020204" charset="0"/>
                <a:ea typeface="Verdana" panose="020B0604030504040204" pitchFamily="34" charset="0"/>
                <a:cs typeface="DIN Pro Medium" panose="020B0604020202020204" charset="0"/>
              </a:rPr>
              <a:t>к 1 сентября 2022 года</a:t>
            </a:r>
            <a:endParaRPr lang="ru-RU" sz="3200" b="1" dirty="0" smtClean="0">
              <a:solidFill>
                <a:schemeClr val="tx1">
                  <a:lumMod val="95000"/>
                  <a:lumOff val="5000"/>
                </a:schemeClr>
              </a:solidFill>
              <a:latin typeface="DIN Pro Medium" panose="020B0604020202020204" charset="0"/>
              <a:cs typeface="DIN Pro Medium" panose="020B0604020202020204" charset="0"/>
            </a:endParaRPr>
          </a:p>
          <a:p>
            <a:pPr algn="ctr" defTabSz="456834">
              <a:defRPr/>
            </a:pPr>
            <a:r>
              <a:rPr lang="ru-RU" sz="2000" b="1" dirty="0">
                <a:latin typeface="DIN Pro Medium" panose="020B0604020202020204" charset="0"/>
                <a:ea typeface="Verdana" panose="020B0604030504040204" pitchFamily="34" charset="0"/>
                <a:cs typeface="DIN Pro Medium" panose="020B0604020202020204" charset="0"/>
              </a:rPr>
              <a:t>(после </a:t>
            </a:r>
            <a:r>
              <a:rPr lang="ru-RU" sz="2000" b="1" dirty="0" smtClean="0">
                <a:latin typeface="DIN Pro Medium" panose="020B0604020202020204" charset="0"/>
                <a:ea typeface="Verdana" panose="020B0604030504040204" pitchFamily="34" charset="0"/>
                <a:cs typeface="DIN Pro Medium" panose="020B0604020202020204" charset="0"/>
              </a:rPr>
              <a:t>вступления в силу профессионального стандарта)</a:t>
            </a:r>
            <a:endParaRPr lang="ru-RU" sz="3200" b="1" dirty="0">
              <a:latin typeface="DIN Pro Medium" panose="020B0604020202020204" charset="0"/>
              <a:ea typeface="Verdana" panose="020B0604030504040204" pitchFamily="34" charset="0"/>
              <a:cs typeface="DIN Pro Medium" panose="020B0604020202020204" charset="0"/>
            </a:endParaRPr>
          </a:p>
        </p:txBody>
      </p:sp>
      <p:sp>
        <p:nvSpPr>
          <p:cNvPr id="50" name="TextBox 49"/>
          <p:cNvSpPr txBox="1"/>
          <p:nvPr/>
        </p:nvSpPr>
        <p:spPr>
          <a:xfrm>
            <a:off x="1041884" y="2010608"/>
            <a:ext cx="4289919" cy="4524315"/>
          </a:xfrm>
          <a:prstGeom prst="rect">
            <a:avLst/>
          </a:prstGeom>
          <a:solidFill>
            <a:schemeClr val="lt1"/>
          </a:solidFill>
          <a:ln w="38100">
            <a:solidFill>
              <a:schemeClr val="accent1">
                <a:lumMod val="50000"/>
              </a:schemeClr>
            </a:solidFill>
          </a:ln>
        </p:spPr>
        <p:txBody>
          <a:bodyPr wrap="square" rtlCol="0">
            <a:spAutoFit/>
          </a:bodyPr>
          <a:lstStyle/>
          <a:p>
            <a:pPr defTabSz="456834">
              <a:defRPr/>
            </a:pPr>
            <a:r>
              <a:rPr lang="ru-RU" sz="1600" dirty="0">
                <a:solidFill>
                  <a:prstClr val="black"/>
                </a:solidFill>
                <a:latin typeface="DIN Pro Medium" panose="020B0604020202020204" charset="0"/>
                <a:cs typeface="DIN Pro Medium" panose="020B0604020202020204" charset="0"/>
              </a:rPr>
              <a:t>а) заявление о проведении профессионального экзамена с указанием квалификации, по которой он хочет пройти профессиональный экзамен, при этом в заявлении соискателем дается согласие на обработку его персональных данных, содержащихся в заявлении, а также в документах и материалах, прилагаемых к нему;</a:t>
            </a:r>
          </a:p>
          <a:p>
            <a:pPr defTabSz="456834">
              <a:defRPr/>
            </a:pPr>
            <a:r>
              <a:rPr lang="ru-RU" sz="1600" dirty="0">
                <a:solidFill>
                  <a:prstClr val="black"/>
                </a:solidFill>
                <a:latin typeface="DIN Pro Medium" panose="020B0604020202020204" charset="0"/>
                <a:cs typeface="DIN Pro Medium" panose="020B0604020202020204" charset="0"/>
              </a:rPr>
              <a:t>б) копия паспорта или иного документа, удостоверяющего личность соискателя;</a:t>
            </a:r>
          </a:p>
          <a:p>
            <a:pPr defTabSz="456834">
              <a:defRPr/>
            </a:pPr>
            <a:r>
              <a:rPr lang="ru-RU" sz="1600" dirty="0">
                <a:solidFill>
                  <a:prstClr val="black"/>
                </a:solidFill>
                <a:latin typeface="DIN Pro Medium" panose="020B0604020202020204" charset="0"/>
                <a:cs typeface="DIN Pro Medium" panose="020B0604020202020204" charset="0"/>
              </a:rPr>
              <a:t>в) </a:t>
            </a:r>
            <a:r>
              <a:rPr lang="ru-RU" sz="1600" b="1" dirty="0">
                <a:solidFill>
                  <a:srgbClr val="C00000"/>
                </a:solidFill>
                <a:latin typeface="DIN Pro Medium" panose="020B0604020202020204" charset="0"/>
                <a:cs typeface="DIN Pro Medium" panose="020B0604020202020204" charset="0"/>
              </a:rPr>
              <a:t>иные документы</a:t>
            </a:r>
            <a:r>
              <a:rPr lang="ru-RU" sz="1600" dirty="0">
                <a:solidFill>
                  <a:prstClr val="black"/>
                </a:solidFill>
                <a:latin typeface="DIN Pro Medium" panose="020B0604020202020204" charset="0"/>
                <a:cs typeface="DIN Pro Medium" panose="020B0604020202020204" charset="0"/>
              </a:rPr>
              <a:t>, необходимые для прохождения соискателем профессионального экзамена по соответствующей квалификации, информация о которой содержится в реестре сведений для проведения независимой оценки квалификации</a:t>
            </a:r>
            <a:r>
              <a:rPr lang="ru-RU" sz="1600" dirty="0" smtClean="0">
                <a:solidFill>
                  <a:prstClr val="black"/>
                </a:solidFill>
                <a:latin typeface="DIN Pro Medium" panose="020B0604020202020204" charset="0"/>
                <a:cs typeface="DIN Pro Medium" panose="020B0604020202020204" charset="0"/>
              </a:rPr>
              <a:t>.</a:t>
            </a:r>
            <a:endParaRPr lang="ru-RU" sz="1600" dirty="0">
              <a:solidFill>
                <a:prstClr val="black"/>
              </a:solidFill>
              <a:latin typeface="DIN Pro Medium" panose="020B0604020202020204" charset="0"/>
              <a:cs typeface="DIN Pro Medium" panose="020B0604020202020204" charset="0"/>
            </a:endParaRPr>
          </a:p>
        </p:txBody>
      </p:sp>
      <p:sp>
        <p:nvSpPr>
          <p:cNvPr id="51" name="Прямоугольник 50">
            <a:extLst>
              <a:ext uri="{FF2B5EF4-FFF2-40B4-BE49-F238E27FC236}">
                <a16:creationId xmlns="" xmlns:a16="http://schemas.microsoft.com/office/drawing/2014/main" id="{B6D75D65-A9B8-405C-BC59-10C1283FF7A7}"/>
              </a:ext>
            </a:extLst>
          </p:cNvPr>
          <p:cNvSpPr/>
          <p:nvPr/>
        </p:nvSpPr>
        <p:spPr>
          <a:xfrm>
            <a:off x="6746403" y="1376370"/>
            <a:ext cx="3355406" cy="523220"/>
          </a:xfrm>
          <a:prstGeom prst="rect">
            <a:avLst/>
          </a:prstGeom>
        </p:spPr>
        <p:txBody>
          <a:bodyPr wrap="none">
            <a:spAutoFit/>
          </a:bodyPr>
          <a:lstStyle/>
          <a:p>
            <a:pPr defTabSz="456834">
              <a:defRPr/>
            </a:pPr>
            <a:r>
              <a:rPr lang="en-US" sz="2800" b="1" dirty="0">
                <a:solidFill>
                  <a:srgbClr val="C00000"/>
                </a:solidFill>
                <a:latin typeface="DIN Pro Medium" panose="020B0604020202020204" charset="0"/>
                <a:cs typeface="DIN Pro Medium" panose="020B0604020202020204" charset="0"/>
              </a:rPr>
              <a:t>https://nok-nark.ru</a:t>
            </a:r>
            <a:endParaRPr lang="ru-RU" sz="2800" b="1" dirty="0">
              <a:solidFill>
                <a:srgbClr val="C00000"/>
              </a:solidFill>
              <a:latin typeface="DIN Pro Medium" panose="020B0604020202020204" charset="0"/>
              <a:cs typeface="DIN Pro Medium" panose="020B0604020202020204" charset="0"/>
            </a:endParaRPr>
          </a:p>
        </p:txBody>
      </p:sp>
      <p:sp>
        <p:nvSpPr>
          <p:cNvPr id="52" name="TextBox 51"/>
          <p:cNvSpPr txBox="1"/>
          <p:nvPr/>
        </p:nvSpPr>
        <p:spPr>
          <a:xfrm>
            <a:off x="6690663" y="1981884"/>
            <a:ext cx="3731721" cy="369043"/>
          </a:xfrm>
          <a:prstGeom prst="rect">
            <a:avLst/>
          </a:prstGeom>
          <a:solidFill>
            <a:schemeClr val="accent1">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defTabSz="456834">
              <a:defRPr/>
            </a:pPr>
            <a:r>
              <a:rPr lang="ru-RU" sz="1799" b="1" dirty="0">
                <a:solidFill>
                  <a:prstClr val="white"/>
                </a:solidFill>
                <a:latin typeface="DIN Pro Medium" panose="020B0604020202020204" charset="0"/>
                <a:cs typeface="DIN Pro Medium" panose="020B0604020202020204" charset="0"/>
              </a:rPr>
              <a:t>СВЕДЕНИЯ О КВАЛИФИКАЦИЯХ</a:t>
            </a:r>
          </a:p>
        </p:txBody>
      </p:sp>
      <p:sp>
        <p:nvSpPr>
          <p:cNvPr id="53" name="TextBox 52"/>
          <p:cNvSpPr txBox="1"/>
          <p:nvPr/>
        </p:nvSpPr>
        <p:spPr>
          <a:xfrm>
            <a:off x="5421086" y="2379625"/>
            <a:ext cx="6006040" cy="830997"/>
          </a:xfrm>
          <a:prstGeom prst="rect">
            <a:avLst/>
          </a:prstGeom>
          <a:noFill/>
        </p:spPr>
        <p:txBody>
          <a:bodyPr wrap="square" rtlCol="0">
            <a:spAutoFit/>
          </a:bodyPr>
          <a:lstStyle/>
          <a:p>
            <a:pPr algn="ctr" defTabSz="456834">
              <a:defRPr/>
            </a:pPr>
            <a:r>
              <a:rPr lang="ru-RU" sz="1600" b="1" dirty="0" smtClean="0">
                <a:solidFill>
                  <a:prstClr val="black"/>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 (7-й уровень квалификации)</a:t>
            </a:r>
            <a:endParaRPr lang="ru-RU" sz="1600" b="1" dirty="0">
              <a:solidFill>
                <a:prstClr val="black"/>
              </a:solidFill>
              <a:latin typeface="DIN Pro Medium" panose="020B0604020202020204" charset="0"/>
              <a:cs typeface="DIN Pro Medium" panose="020B0604020202020204" charset="0"/>
            </a:endParaRPr>
          </a:p>
        </p:txBody>
      </p:sp>
      <p:sp>
        <p:nvSpPr>
          <p:cNvPr id="54" name="Стрелка вниз 53"/>
          <p:cNvSpPr/>
          <p:nvPr/>
        </p:nvSpPr>
        <p:spPr>
          <a:xfrm>
            <a:off x="8034174" y="3268017"/>
            <a:ext cx="816064" cy="513870"/>
          </a:xfrm>
          <a:prstGeom prst="downArrow">
            <a:avLst/>
          </a:prstGeom>
          <a:gradFill>
            <a:gsLst>
              <a:gs pos="0">
                <a:schemeClr val="accent1">
                  <a:lumMod val="50000"/>
                </a:schemeClr>
              </a:gs>
              <a:gs pos="10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defTabSz="456834">
              <a:defRPr/>
            </a:pPr>
            <a:endParaRPr lang="ru-RU" sz="1799">
              <a:solidFill>
                <a:prstClr val="white"/>
              </a:solidFill>
              <a:latin typeface="DIN Pro Medium" panose="020B0604020202020204" charset="0"/>
              <a:cs typeface="DIN Pro Medium" panose="020B0604020202020204" charset="0"/>
            </a:endParaRPr>
          </a:p>
        </p:txBody>
      </p:sp>
      <p:sp>
        <p:nvSpPr>
          <p:cNvPr id="55" name="TextBox 54"/>
          <p:cNvSpPr txBox="1"/>
          <p:nvPr/>
        </p:nvSpPr>
        <p:spPr>
          <a:xfrm>
            <a:off x="5679259" y="3839282"/>
            <a:ext cx="4743125" cy="2693045"/>
          </a:xfrm>
          <a:prstGeom prst="rect">
            <a:avLst/>
          </a:prstGeom>
          <a:solidFill>
            <a:schemeClr val="lt1"/>
          </a:solidFill>
          <a:ln w="38100">
            <a:solidFill>
              <a:schemeClr val="accent1">
                <a:lumMod val="50000"/>
              </a:schemeClr>
            </a:solidFill>
          </a:ln>
        </p:spPr>
        <p:txBody>
          <a:bodyPr wrap="square" rtlCol="0">
            <a:spAutoFit/>
          </a:bodyPr>
          <a:lstStyle/>
          <a:p>
            <a:pPr algn="just" defTabSz="456834">
              <a:defRPr/>
            </a:pPr>
            <a:r>
              <a:rPr lang="ru-RU" sz="1300" dirty="0">
                <a:solidFill>
                  <a:prstClr val="black"/>
                </a:solidFill>
                <a:latin typeface="DIN Pro Medium" panose="020B0604020202020204" charset="0"/>
                <a:cs typeface="DIN Pro Medium" panose="020B0604020202020204" charset="0"/>
              </a:rPr>
              <a:t>Документы для прохождения профессионального экзамена:</a:t>
            </a:r>
          </a:p>
          <a:p>
            <a:pPr algn="just" defTabSz="456834">
              <a:defRPr/>
            </a:pPr>
            <a:r>
              <a:rPr lang="ru-RU" sz="1300" dirty="0" smtClean="0">
                <a:solidFill>
                  <a:prstClr val="black"/>
                </a:solidFill>
                <a:latin typeface="DIN Pro Medium" panose="020B0604020202020204" charset="0"/>
                <a:cs typeface="DIN Pro Medium" panose="020B0604020202020204" charset="0"/>
              </a:rPr>
              <a:t>1. Документ</a:t>
            </a:r>
            <a:r>
              <a:rPr lang="ru-RU" sz="1300" dirty="0">
                <a:solidFill>
                  <a:prstClr val="black"/>
                </a:solidFill>
                <a:latin typeface="DIN Pro Medium" panose="020B0604020202020204" charset="0"/>
                <a:cs typeface="DIN Pro Medium" panose="020B0604020202020204" charset="0"/>
              </a:rPr>
              <a:t>, подтверждающий наличие высшего образования  по специальности или направлению подготовки в области строительства.</a:t>
            </a:r>
          </a:p>
          <a:p>
            <a:pPr algn="just" defTabSz="456834">
              <a:defRPr/>
            </a:pPr>
            <a:r>
              <a:rPr lang="ru-RU" sz="1300" dirty="0">
                <a:solidFill>
                  <a:prstClr val="black"/>
                </a:solidFill>
                <a:latin typeface="DIN Pro Medium" panose="020B0604020202020204" charset="0"/>
                <a:cs typeface="DIN Pro Medium" panose="020B0604020202020204" charset="0"/>
              </a:rPr>
              <a:t>2. Документ, подтверждающий наличие общего трудового стажа по профессии, специальности или направлению подготовки в области строительства не менее чем пять лет.</a:t>
            </a:r>
          </a:p>
          <a:p>
            <a:pPr algn="just" defTabSz="456834">
              <a:defRPr/>
            </a:pPr>
            <a:r>
              <a:rPr lang="ru-RU" sz="1300" dirty="0">
                <a:solidFill>
                  <a:prstClr val="black"/>
                </a:solidFill>
                <a:latin typeface="DIN Pro Medium" panose="020B0604020202020204" charset="0"/>
                <a:cs typeface="DIN Pro Medium" panose="020B0604020202020204" charset="0"/>
              </a:rPr>
              <a:t>3. Документ, подтверждающий наличие стажа работы на инженерных должностях не менее чем три года в организациях, осуществляющих подготовку проектной документации.</a:t>
            </a:r>
          </a:p>
        </p:txBody>
      </p:sp>
      <p:sp>
        <p:nvSpPr>
          <p:cNvPr id="56" name="TextBox 55"/>
          <p:cNvSpPr txBox="1"/>
          <p:nvPr/>
        </p:nvSpPr>
        <p:spPr>
          <a:xfrm>
            <a:off x="11589402" y="6396424"/>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16</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90728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2" name="object 2"/>
          <p:cNvSpPr txBox="1">
            <a:spLocks/>
          </p:cNvSpPr>
          <p:nvPr/>
        </p:nvSpPr>
        <p:spPr>
          <a:xfrm>
            <a:off x="4652707" y="26612"/>
            <a:ext cx="6032374"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3200" b="1" spc="-5" dirty="0" smtClean="0">
                <a:solidFill>
                  <a:schemeClr val="tx1">
                    <a:lumMod val="95000"/>
                    <a:lumOff val="5000"/>
                  </a:schemeClr>
                </a:solidFill>
                <a:latin typeface="DIN Pro Medium" panose="020B0604020202020204" charset="0"/>
                <a:cs typeface="DIN Pro Medium" panose="020B0604020202020204" charset="0"/>
              </a:rPr>
              <a:t>Профессиональный экзамен</a:t>
            </a:r>
            <a:endParaRPr lang="ru-RU" sz="3200" b="1" dirty="0">
              <a:solidFill>
                <a:schemeClr val="tx1">
                  <a:lumMod val="95000"/>
                  <a:lumOff val="5000"/>
                </a:schemeClr>
              </a:solidFill>
              <a:latin typeface="DIN Pro Medium" panose="020B0604020202020204" charset="0"/>
              <a:cs typeface="DIN Pro Medium" panose="020B0604020202020204" charset="0"/>
            </a:endParaRPr>
          </a:p>
        </p:txBody>
      </p:sp>
      <p:graphicFrame>
        <p:nvGraphicFramePr>
          <p:cNvPr id="13" name="object 3"/>
          <p:cNvGraphicFramePr>
            <a:graphicFrameLocks noGrp="1"/>
          </p:cNvGraphicFramePr>
          <p:nvPr>
            <p:extLst>
              <p:ext uri="{D42A27DB-BD31-4B8C-83A1-F6EECF244321}">
                <p14:modId xmlns:p14="http://schemas.microsoft.com/office/powerpoint/2010/main" val="443422400"/>
              </p:ext>
            </p:extLst>
          </p:nvPr>
        </p:nvGraphicFramePr>
        <p:xfrm>
          <a:off x="616956" y="1263313"/>
          <a:ext cx="10931703" cy="5317287"/>
        </p:xfrm>
        <a:graphic>
          <a:graphicData uri="http://schemas.openxmlformats.org/drawingml/2006/table">
            <a:tbl>
              <a:tblPr firstRow="1" bandRow="1">
                <a:tableStyleId>{2D5ABB26-0587-4C30-8999-92F81FD0307C}</a:tableStyleId>
              </a:tblPr>
              <a:tblGrid>
                <a:gridCol w="290165"/>
                <a:gridCol w="4046619"/>
                <a:gridCol w="2077375"/>
                <a:gridCol w="4517544"/>
              </a:tblGrid>
              <a:tr h="303264">
                <a:tc>
                  <a:txBody>
                    <a:bodyPr/>
                    <a:lstStyle/>
                    <a:p>
                      <a:pPr marL="0" algn="ctr">
                        <a:lnSpc>
                          <a:spcPts val="1614"/>
                        </a:lnSpc>
                        <a:spcBef>
                          <a:spcPts val="0"/>
                        </a:spcBef>
                      </a:pPr>
                      <a:r>
                        <a:rPr sz="1600" b="1" dirty="0">
                          <a:latin typeface="DIN Pro Medium" panose="020B0604020202020204" charset="0"/>
                          <a:cs typeface="DIN Pro Medium" panose="020B0604020202020204" charset="0"/>
                        </a:rPr>
                        <a:t>№</a:t>
                      </a:r>
                      <a:endParaRPr sz="1600" dirty="0">
                        <a:latin typeface="DIN Pro Medium" panose="020B0604020202020204" charset="0"/>
                        <a:cs typeface="DIN Pro Medium" panose="020B0604020202020204" charset="0"/>
                      </a:endParaRPr>
                    </a:p>
                  </a:txBody>
                  <a:tcPr marL="0" marR="0" marT="3810" marB="0">
                    <a:lnL w="9525">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chemeClr val="bg1"/>
                    </a:solidFill>
                  </a:tcPr>
                </a:tc>
                <a:tc>
                  <a:txBody>
                    <a:bodyPr/>
                    <a:lstStyle/>
                    <a:p>
                      <a:pPr marL="0" algn="ctr">
                        <a:lnSpc>
                          <a:spcPts val="1614"/>
                        </a:lnSpc>
                        <a:spcBef>
                          <a:spcPts val="0"/>
                        </a:spcBef>
                      </a:pPr>
                      <a:r>
                        <a:rPr sz="1600" b="1" spc="-5" dirty="0">
                          <a:latin typeface="DIN Pro Medium" panose="020B0604020202020204" charset="0"/>
                          <a:cs typeface="DIN Pro Medium" panose="020B0604020202020204" charset="0"/>
                        </a:rPr>
                        <a:t>Действие</a:t>
                      </a:r>
                      <a:endParaRPr sz="1600" dirty="0">
                        <a:latin typeface="DIN Pro Medium" panose="020B0604020202020204" charset="0"/>
                        <a:cs typeface="DIN Pro Medium" panose="020B0604020202020204" charset="0"/>
                      </a:endParaRPr>
                    </a:p>
                  </a:txBody>
                  <a:tcPr marL="0" marR="0" marT="3810"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chemeClr val="bg1"/>
                    </a:solidFill>
                  </a:tcPr>
                </a:tc>
                <a:tc>
                  <a:txBody>
                    <a:bodyPr/>
                    <a:lstStyle/>
                    <a:p>
                      <a:pPr marL="0" algn="ctr">
                        <a:lnSpc>
                          <a:spcPts val="1614"/>
                        </a:lnSpc>
                        <a:spcBef>
                          <a:spcPts val="0"/>
                        </a:spcBef>
                      </a:pPr>
                      <a:r>
                        <a:rPr sz="1600" b="1" spc="-10" dirty="0">
                          <a:latin typeface="DIN Pro Medium" panose="020B0604020202020204" charset="0"/>
                          <a:cs typeface="DIN Pro Medium" panose="020B0604020202020204" charset="0"/>
                        </a:rPr>
                        <a:t>Срок</a:t>
                      </a:r>
                      <a:endParaRPr sz="1600" dirty="0">
                        <a:latin typeface="DIN Pro Medium" panose="020B0604020202020204" charset="0"/>
                        <a:cs typeface="DIN Pro Medium" panose="020B0604020202020204" charset="0"/>
                      </a:endParaRPr>
                    </a:p>
                  </a:txBody>
                  <a:tcPr marL="0" marR="0" marT="3810"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chemeClr val="bg1"/>
                    </a:solidFill>
                  </a:tcPr>
                </a:tc>
                <a:tc>
                  <a:txBody>
                    <a:bodyPr/>
                    <a:lstStyle/>
                    <a:p>
                      <a:pPr marL="0" algn="ctr">
                        <a:lnSpc>
                          <a:spcPts val="1614"/>
                        </a:lnSpc>
                        <a:spcBef>
                          <a:spcPts val="0"/>
                        </a:spcBef>
                      </a:pPr>
                      <a:r>
                        <a:rPr lang="ru-RU" sz="1600" b="1" spc="-5" dirty="0" smtClean="0">
                          <a:latin typeface="DIN Pro Medium" panose="020B0604020202020204" charset="0"/>
                          <a:cs typeface="DIN Pro Medium" panose="020B0604020202020204" charset="0"/>
                        </a:rPr>
                        <a:t>Ответственный исполнитель</a:t>
                      </a:r>
                      <a:endParaRPr sz="1600" dirty="0">
                        <a:latin typeface="DIN Pro Medium" panose="020B0604020202020204" charset="0"/>
                        <a:cs typeface="DIN Pro Medium" panose="020B0604020202020204" charset="0"/>
                      </a:endParaRPr>
                    </a:p>
                  </a:txBody>
                  <a:tcPr marL="0" marR="0" marT="3810" marB="0">
                    <a:lnL w="12700">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r>
              <a:tr h="928393">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1</a:t>
                      </a:r>
                      <a:endParaRPr sz="1600" dirty="0">
                        <a:latin typeface="DIN Pro Medium" panose="020B0604020202020204" charset="0"/>
                        <a:cs typeface="DIN Pro Medium" panose="020B0604020202020204" charset="0"/>
                      </a:endParaRPr>
                    </a:p>
                  </a:txBody>
                  <a:tcPr marL="0" marR="0" marT="0" marB="0">
                    <a:lnL w="9525">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1">
                        <a:lumMod val="60000"/>
                        <a:lumOff val="40000"/>
                      </a:schemeClr>
                    </a:solidFill>
                  </a:tcPr>
                </a:tc>
                <a:tc>
                  <a:txBody>
                    <a:bodyPr/>
                    <a:lstStyle/>
                    <a:p>
                      <a:pPr marL="0" algn="ctr">
                        <a:lnSpc>
                          <a:spcPct val="100000"/>
                        </a:lnSpc>
                        <a:spcBef>
                          <a:spcPts val="0"/>
                        </a:spcBef>
                      </a:pPr>
                      <a:r>
                        <a:rPr sz="1600" spc="-10" dirty="0" smtClean="0">
                          <a:latin typeface="DIN Pro Medium" panose="020B0604020202020204" charset="0"/>
                          <a:cs typeface="DIN Pro Medium" panose="020B0604020202020204" charset="0"/>
                        </a:rPr>
                        <a:t>Проведение </a:t>
                      </a:r>
                      <a:r>
                        <a:rPr sz="1600" spc="-5" dirty="0">
                          <a:latin typeface="DIN Pro Medium" panose="020B0604020202020204" charset="0"/>
                          <a:cs typeface="DIN Pro Medium" panose="020B0604020202020204" charset="0"/>
                        </a:rPr>
                        <a:t>профессионального</a:t>
                      </a:r>
                      <a:r>
                        <a:rPr sz="1600" spc="-60" dirty="0">
                          <a:latin typeface="DIN Pro Medium" panose="020B0604020202020204" charset="0"/>
                          <a:cs typeface="DIN Pro Medium" panose="020B0604020202020204" charset="0"/>
                        </a:rPr>
                        <a:t> </a:t>
                      </a:r>
                      <a:r>
                        <a:rPr sz="1600" spc="-5" dirty="0" err="1" smtClean="0">
                          <a:latin typeface="DIN Pro Medium" panose="020B0604020202020204" charset="0"/>
                          <a:cs typeface="DIN Pro Medium" panose="020B0604020202020204" charset="0"/>
                        </a:rPr>
                        <a:t>экзамена</a:t>
                      </a:r>
                      <a:r>
                        <a:rPr lang="ru-RU" sz="1600" spc="-5" dirty="0" smtClean="0">
                          <a:latin typeface="DIN Pro Medium" panose="020B0604020202020204" charset="0"/>
                          <a:cs typeface="DIN Pro Medium" panose="020B0604020202020204" charset="0"/>
                        </a:rPr>
                        <a:t> </a:t>
                      </a:r>
                    </a:p>
                    <a:p>
                      <a:pPr marL="0" algn="ctr">
                        <a:lnSpc>
                          <a:spcPct val="100000"/>
                        </a:lnSpc>
                        <a:spcBef>
                          <a:spcPts val="0"/>
                        </a:spcBef>
                      </a:pPr>
                      <a:r>
                        <a:rPr lang="ru-RU" sz="1600" spc="-5" dirty="0" smtClean="0">
                          <a:latin typeface="DIN Pro Medium" panose="020B0604020202020204" charset="0"/>
                          <a:cs typeface="DIN Pro Medium" panose="020B0604020202020204" charset="0"/>
                        </a:rPr>
                        <a:t>(2 этапа теоретический</a:t>
                      </a:r>
                      <a:r>
                        <a:rPr lang="ru-RU" sz="1600" spc="-5" baseline="0" dirty="0" smtClean="0">
                          <a:latin typeface="DIN Pro Medium" panose="020B0604020202020204" charset="0"/>
                          <a:cs typeface="DIN Pro Medium" panose="020B0604020202020204" charset="0"/>
                        </a:rPr>
                        <a:t> и практический</a:t>
                      </a:r>
                      <a:r>
                        <a:rPr lang="ru-RU" sz="1600" spc="-5" dirty="0" smtClean="0">
                          <a:latin typeface="DIN Pro Medium" panose="020B0604020202020204" charset="0"/>
                          <a:cs typeface="DIN Pro Medium" panose="020B0604020202020204" charset="0"/>
                        </a:rPr>
                        <a:t>)</a:t>
                      </a:r>
                      <a:endParaRPr sz="1600" dirty="0">
                        <a:latin typeface="DIN Pro Medium" panose="020B0604020202020204" charset="0"/>
                        <a:cs typeface="DIN Pro Medium" panose="020B060402020202020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1">
                        <a:lumMod val="60000"/>
                        <a:lumOff val="40000"/>
                      </a:schemeClr>
                    </a:solidFill>
                  </a:tcPr>
                </a:tc>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sz="1600" dirty="0">
                          <a:latin typeface="DIN Pro Medium" panose="020B0604020202020204" charset="0"/>
                          <a:cs typeface="DIN Pro Medium" panose="020B060402020202020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1">
                        <a:lumMod val="60000"/>
                        <a:lumOff val="40000"/>
                      </a:schemeClr>
                    </a:solidFill>
                  </a:tcPr>
                </a:tc>
                <a:tc>
                  <a:txBody>
                    <a:bodyPr/>
                    <a:lstStyle/>
                    <a:p>
                      <a:pPr marL="0" algn="ctr">
                        <a:lnSpc>
                          <a:spcPts val="1670"/>
                        </a:lnSpc>
                        <a:spcBef>
                          <a:spcPts val="0"/>
                        </a:spcBef>
                      </a:pPr>
                      <a:endParaRPr lang="ru-RU" sz="1600" dirty="0" smtClean="0">
                        <a:latin typeface="DIN Pro Medium" panose="020B0604020202020204" charset="0"/>
                        <a:cs typeface="DIN Pro Medium" panose="020B0604020202020204" charset="0"/>
                      </a:endParaRPr>
                    </a:p>
                    <a:p>
                      <a:pPr marL="0" algn="ctr">
                        <a:lnSpc>
                          <a:spcPts val="1670"/>
                        </a:lnSpc>
                        <a:spcBef>
                          <a:spcPts val="0"/>
                        </a:spcBef>
                      </a:pPr>
                      <a:r>
                        <a:rPr lang="ru-RU" sz="1600" dirty="0" smtClean="0">
                          <a:latin typeface="DIN Pro Medium" panose="020B0604020202020204" charset="0"/>
                          <a:cs typeface="DIN Pro Medium" panose="020B0604020202020204" charset="0"/>
                        </a:rPr>
                        <a:t>Центр оценки квалификации</a:t>
                      </a:r>
                      <a:endParaRPr sz="1600" dirty="0">
                        <a:latin typeface="DIN Pro Medium" panose="020B0604020202020204" charset="0"/>
                        <a:cs typeface="DIN Pro Medium" panose="020B0604020202020204" charset="0"/>
                      </a:endParaRPr>
                    </a:p>
                  </a:txBody>
                  <a:tcPr marL="0" marR="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859670">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2</a:t>
                      </a:r>
                      <a:endParaRPr sz="1600" dirty="0">
                        <a:latin typeface="DIN Pro Medium" panose="020B0604020202020204" charset="0"/>
                        <a:cs typeface="DIN Pro Medium" panose="020B0604020202020204" charset="0"/>
                      </a:endParaRPr>
                    </a:p>
                  </a:txBody>
                  <a:tcPr marL="0" marR="0" marT="2540" marB="0">
                    <a:lnL w="952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0" marR="622935" indent="172085" algn="ctr">
                        <a:lnSpc>
                          <a:spcPct val="114999"/>
                        </a:lnSpc>
                        <a:spcBef>
                          <a:spcPts val="0"/>
                        </a:spcBef>
                      </a:pPr>
                      <a:r>
                        <a:rPr sz="1600" spc="-5" dirty="0">
                          <a:latin typeface="DIN Pro Medium" panose="020B0604020202020204" charset="0"/>
                          <a:cs typeface="DIN Pro Medium" panose="020B0604020202020204" charset="0"/>
                        </a:rPr>
                        <a:t>Оформление </a:t>
                      </a:r>
                      <a:r>
                        <a:rPr sz="1600" spc="-30" dirty="0">
                          <a:latin typeface="DIN Pro Medium" panose="020B0604020202020204" charset="0"/>
                          <a:cs typeface="DIN Pro Medium" panose="020B0604020202020204" charset="0"/>
                        </a:rPr>
                        <a:t>результатов  </a:t>
                      </a:r>
                      <a:r>
                        <a:rPr sz="1600" spc="-5" dirty="0">
                          <a:latin typeface="DIN Pro Medium" panose="020B0604020202020204" charset="0"/>
                          <a:cs typeface="DIN Pro Medium" panose="020B0604020202020204" charset="0"/>
                        </a:rPr>
                        <a:t>профессионального</a:t>
                      </a:r>
                      <a:r>
                        <a:rPr sz="1600" spc="-85" dirty="0">
                          <a:latin typeface="DIN Pro Medium" panose="020B0604020202020204" charset="0"/>
                          <a:cs typeface="DIN Pro Medium" panose="020B0604020202020204" charset="0"/>
                        </a:rPr>
                        <a:t> </a:t>
                      </a:r>
                      <a:r>
                        <a:rPr sz="1600" spc="-5" dirty="0">
                          <a:latin typeface="DIN Pro Medium" panose="020B0604020202020204" charset="0"/>
                          <a:cs typeface="DIN Pro Medium" panose="020B0604020202020204" charset="0"/>
                        </a:rPr>
                        <a:t>экзамена</a:t>
                      </a:r>
                      <a:endParaRPr sz="1600" dirty="0">
                        <a:latin typeface="DIN Pro Medium" panose="020B0604020202020204" charset="0"/>
                        <a:cs typeface="DIN Pro Medium" panose="020B0604020202020204" charset="0"/>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0" marR="135890" indent="-834390" algn="ctr">
                        <a:lnSpc>
                          <a:spcPct val="114999"/>
                        </a:lnSpc>
                        <a:spcBef>
                          <a:spcPts val="0"/>
                        </a:spcBef>
                      </a:pPr>
                      <a:r>
                        <a:rPr sz="1600" spc="-5" dirty="0">
                          <a:latin typeface="DIN Pro Medium" panose="020B0604020202020204" charset="0"/>
                          <a:cs typeface="DIN Pro Medium" panose="020B0604020202020204" charset="0"/>
                        </a:rPr>
                        <a:t>Не </a:t>
                      </a:r>
                      <a:r>
                        <a:rPr sz="1600" spc="-10" dirty="0">
                          <a:latin typeface="DIN Pro Medium" panose="020B0604020202020204" charset="0"/>
                          <a:cs typeface="DIN Pro Medium" panose="020B0604020202020204" charset="0"/>
                        </a:rPr>
                        <a:t>более </a:t>
                      </a:r>
                      <a:r>
                        <a:rPr sz="1600" dirty="0">
                          <a:latin typeface="DIN Pro Medium" panose="020B0604020202020204" charset="0"/>
                          <a:cs typeface="DIN Pro Medium" panose="020B0604020202020204" charset="0"/>
                        </a:rPr>
                        <a:t>7 </a:t>
                      </a:r>
                      <a:r>
                        <a:rPr sz="1600" spc="-5" dirty="0">
                          <a:latin typeface="DIN Pro Medium" panose="020B0604020202020204" charset="0"/>
                          <a:cs typeface="DIN Pro Medium" panose="020B0604020202020204" charset="0"/>
                        </a:rPr>
                        <a:t>календарных  дней</a:t>
                      </a:r>
                      <a:endParaRPr sz="1600" dirty="0">
                        <a:latin typeface="DIN Pro Medium" panose="020B0604020202020204" charset="0"/>
                        <a:cs typeface="DIN Pro Medium" panose="020B0604020202020204" charset="0"/>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0" algn="ctr">
                        <a:lnSpc>
                          <a:spcPts val="1670"/>
                        </a:lnSpc>
                        <a:spcBef>
                          <a:spcPts val="0"/>
                        </a:spcBef>
                      </a:pPr>
                      <a:endParaRPr lang="ru-RU" sz="1600" spc="-10" dirty="0" smtClean="0">
                        <a:latin typeface="DIN Pro Medium" panose="020B0604020202020204" charset="0"/>
                        <a:cs typeface="DIN Pro Medium" panose="020B0604020202020204" charset="0"/>
                      </a:endParaRPr>
                    </a:p>
                    <a:p>
                      <a:pPr marL="0" algn="ctr">
                        <a:lnSpc>
                          <a:spcPts val="1670"/>
                        </a:lnSpc>
                        <a:spcBef>
                          <a:spcPts val="0"/>
                        </a:spcBef>
                      </a:pPr>
                      <a:r>
                        <a:rPr lang="ru-RU" sz="1600" spc="-10" dirty="0" smtClean="0">
                          <a:latin typeface="DIN Pro Medium" panose="020B0604020202020204" charset="0"/>
                          <a:cs typeface="DIN Pro Medium" panose="020B0604020202020204" charset="0"/>
                        </a:rPr>
                        <a:t>Центр оценки квалификации</a:t>
                      </a:r>
                      <a:endParaRPr sz="1600" dirty="0">
                        <a:latin typeface="DIN Pro Medium" panose="020B0604020202020204" charset="0"/>
                        <a:cs typeface="DIN Pro Medium" panose="020B0604020202020204" charset="0"/>
                      </a:endParaRPr>
                    </a:p>
                  </a:txBody>
                  <a:tcPr marL="0" marR="0" marT="0" marB="0">
                    <a:lnL w="12700">
                      <a:solidFill>
                        <a:srgbClr val="000000"/>
                      </a:solidFill>
                      <a:prstDash val="solid"/>
                    </a:lnL>
                    <a:lnR w="9525"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r>
              <a:tr h="1178974">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3</a:t>
                      </a:r>
                      <a:endParaRPr sz="1600" dirty="0">
                        <a:latin typeface="DIN Pro Medium" panose="020B0604020202020204" charset="0"/>
                        <a:cs typeface="DIN Pro Medium" panose="020B0604020202020204" charset="0"/>
                      </a:endParaRPr>
                    </a:p>
                  </a:txBody>
                  <a:tcPr marL="0" marR="0" marT="4445" marB="0">
                    <a:lnL w="952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40000"/>
                        <a:lumOff val="60000"/>
                      </a:schemeClr>
                    </a:solidFill>
                  </a:tcPr>
                </a:tc>
                <a:tc>
                  <a:txBody>
                    <a:bodyPr/>
                    <a:lstStyle/>
                    <a:p>
                      <a:pPr marL="0" marR="338455" indent="-155575" algn="ctr">
                        <a:lnSpc>
                          <a:spcPct val="114999"/>
                        </a:lnSpc>
                        <a:spcBef>
                          <a:spcPts val="0"/>
                        </a:spcBef>
                      </a:pPr>
                      <a:r>
                        <a:rPr lang="ru-RU" sz="1600" spc="-25" dirty="0" smtClean="0">
                          <a:latin typeface="DIN Pro Medium" panose="020B0604020202020204" charset="0"/>
                          <a:cs typeface="DIN Pro Medium" panose="020B0604020202020204" charset="0"/>
                        </a:rPr>
                        <a:t>П</a:t>
                      </a:r>
                      <a:r>
                        <a:rPr sz="1600" spc="-25" dirty="0" err="1" smtClean="0">
                          <a:latin typeface="DIN Pro Medium" panose="020B0604020202020204" charset="0"/>
                          <a:cs typeface="DIN Pro Medium" panose="020B0604020202020204" charset="0"/>
                        </a:rPr>
                        <a:t>роверк</a:t>
                      </a:r>
                      <a:r>
                        <a:rPr lang="ru-RU" sz="1600" spc="-25" dirty="0" smtClean="0">
                          <a:latin typeface="DIN Pro Medium" panose="020B0604020202020204" charset="0"/>
                          <a:cs typeface="DIN Pro Medium" panose="020B0604020202020204" charset="0"/>
                        </a:rPr>
                        <a:t>а</a:t>
                      </a:r>
                      <a:r>
                        <a:rPr sz="1600" spc="-25" dirty="0" smtClean="0">
                          <a:latin typeface="DIN Pro Medium" panose="020B0604020202020204" charset="0"/>
                          <a:cs typeface="DIN Pro Medium" panose="020B0604020202020204" charset="0"/>
                        </a:rPr>
                        <a:t>, </a:t>
                      </a:r>
                      <a:r>
                        <a:rPr sz="1600" spc="-10" dirty="0" err="1" smtClean="0">
                          <a:latin typeface="DIN Pro Medium" panose="020B0604020202020204" charset="0"/>
                          <a:cs typeface="DIN Pro Medium" panose="020B0604020202020204" charset="0"/>
                        </a:rPr>
                        <a:t>обработк</a:t>
                      </a:r>
                      <a:r>
                        <a:rPr lang="ru-RU" sz="1600" spc="-10" dirty="0" smtClean="0">
                          <a:latin typeface="DIN Pro Medium" panose="020B0604020202020204" charset="0"/>
                          <a:cs typeface="DIN Pro Medium" panose="020B0604020202020204" charset="0"/>
                        </a:rPr>
                        <a:t>а</a:t>
                      </a:r>
                      <a:r>
                        <a:rPr sz="1600" spc="-10" dirty="0" smtClean="0">
                          <a:latin typeface="DIN Pro Medium" panose="020B0604020202020204" charset="0"/>
                          <a:cs typeface="DIN Pro Medium" panose="020B0604020202020204" charset="0"/>
                        </a:rPr>
                        <a:t> </a:t>
                      </a:r>
                      <a:r>
                        <a:rPr lang="ru-RU" sz="1600" spc="-10" dirty="0" smtClean="0">
                          <a:latin typeface="DIN Pro Medium" panose="020B0604020202020204" charset="0"/>
                          <a:cs typeface="DIN Pro Medium" panose="020B0604020202020204" charset="0"/>
                        </a:rPr>
                        <a:t>и </a:t>
                      </a:r>
                      <a:r>
                        <a:rPr sz="1600" spc="-5" dirty="0" err="1" smtClean="0">
                          <a:latin typeface="DIN Pro Medium" panose="020B0604020202020204" charset="0"/>
                          <a:cs typeface="DIN Pro Medium" panose="020B0604020202020204" charset="0"/>
                        </a:rPr>
                        <a:t>утверждени</a:t>
                      </a:r>
                      <a:r>
                        <a:rPr lang="ru-RU" sz="1600" spc="-5" dirty="0" smtClean="0">
                          <a:latin typeface="DIN Pro Medium" panose="020B0604020202020204" charset="0"/>
                          <a:cs typeface="DIN Pro Medium" panose="020B0604020202020204" charset="0"/>
                        </a:rPr>
                        <a:t>е</a:t>
                      </a:r>
                      <a:r>
                        <a:rPr sz="1600" spc="-5" dirty="0" smtClean="0">
                          <a:latin typeface="DIN Pro Medium" panose="020B0604020202020204" charset="0"/>
                          <a:cs typeface="DIN Pro Medium" panose="020B0604020202020204" charset="0"/>
                        </a:rPr>
                        <a:t> </a:t>
                      </a:r>
                      <a:r>
                        <a:rPr sz="1600" spc="-25" dirty="0" err="1">
                          <a:latin typeface="DIN Pro Medium" panose="020B0604020202020204" charset="0"/>
                          <a:cs typeface="DIN Pro Medium" panose="020B0604020202020204" charset="0"/>
                        </a:rPr>
                        <a:t>результатов</a:t>
                      </a:r>
                      <a:r>
                        <a:rPr sz="1600" spc="-80" dirty="0">
                          <a:latin typeface="DIN Pro Medium" panose="020B0604020202020204" charset="0"/>
                          <a:cs typeface="DIN Pro Medium" panose="020B0604020202020204" charset="0"/>
                        </a:rPr>
                        <a:t> </a:t>
                      </a:r>
                      <a:r>
                        <a:rPr lang="ru-RU" sz="1600" spc="-5" dirty="0" smtClean="0">
                          <a:latin typeface="DIN Pro Medium" panose="020B0604020202020204" charset="0"/>
                          <a:cs typeface="DIN Pro Medium" panose="020B0604020202020204" charset="0"/>
                        </a:rPr>
                        <a:t>профессионального экзамена</a:t>
                      </a:r>
                      <a:endParaRPr sz="1600" dirty="0">
                        <a:latin typeface="DIN Pro Medium" panose="020B0604020202020204" charset="0"/>
                        <a:cs typeface="DIN Pro Medium" panose="020B0604020202020204" charset="0"/>
                      </a:endParaRPr>
                    </a:p>
                  </a:txBody>
                  <a:tcPr marL="0" marR="0" marT="977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40000"/>
                        <a:lumOff val="60000"/>
                      </a:schemeClr>
                    </a:solidFill>
                  </a:tcPr>
                </a:tc>
                <a:tc>
                  <a:txBody>
                    <a:bodyPr/>
                    <a:lstStyle/>
                    <a:p>
                      <a:pPr marL="0" marR="86360" indent="-882650" algn="ctr">
                        <a:lnSpc>
                          <a:spcPct val="114999"/>
                        </a:lnSpc>
                        <a:spcBef>
                          <a:spcPts val="0"/>
                        </a:spcBef>
                      </a:pPr>
                      <a:r>
                        <a:rPr sz="1600" spc="-5" dirty="0">
                          <a:latin typeface="DIN Pro Medium" panose="020B0604020202020204" charset="0"/>
                          <a:cs typeface="DIN Pro Medium" panose="020B0604020202020204" charset="0"/>
                        </a:rPr>
                        <a:t>Не </a:t>
                      </a:r>
                      <a:r>
                        <a:rPr sz="1600" spc="-10" dirty="0">
                          <a:latin typeface="DIN Pro Medium" panose="020B0604020202020204" charset="0"/>
                          <a:cs typeface="DIN Pro Medium" panose="020B0604020202020204" charset="0"/>
                        </a:rPr>
                        <a:t>более </a:t>
                      </a:r>
                      <a:r>
                        <a:rPr sz="1600" spc="-5" dirty="0">
                          <a:latin typeface="DIN Pro Medium" panose="020B0604020202020204" charset="0"/>
                          <a:cs typeface="DIN Pro Medium" panose="020B0604020202020204" charset="0"/>
                        </a:rPr>
                        <a:t>14 календарных  дней</a:t>
                      </a:r>
                      <a:endParaRPr sz="1600" dirty="0">
                        <a:latin typeface="DIN Pro Medium" panose="020B0604020202020204" charset="0"/>
                        <a:cs typeface="DIN Pro Medium" panose="020B0604020202020204" charset="0"/>
                      </a:endParaRPr>
                    </a:p>
                  </a:txBody>
                  <a:tcPr marL="0" marR="0" marT="977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1">
                        <a:lumMod val="40000"/>
                        <a:lumOff val="60000"/>
                      </a:schemeClr>
                    </a:solidFill>
                  </a:tcPr>
                </a:tc>
                <a:tc>
                  <a:txBody>
                    <a:bodyPr/>
                    <a:lstStyle/>
                    <a:p>
                      <a:pPr marL="0" marR="257175" indent="-346075" algn="ctr">
                        <a:lnSpc>
                          <a:spcPct val="114999"/>
                        </a:lnSpc>
                        <a:spcBef>
                          <a:spcPts val="0"/>
                        </a:spcBef>
                      </a:pPr>
                      <a:r>
                        <a:rPr lang="ru-RU" sz="1600" spc="-10" dirty="0" smtClean="0">
                          <a:latin typeface="DIN Pro Medium" panose="020B0604020202020204" charset="0"/>
                          <a:cs typeface="DIN Pro Medium" panose="020B0604020202020204" charset="0"/>
                        </a:rPr>
                        <a:t>Совет по профессиональным квалификациям в области</a:t>
                      </a:r>
                      <a:r>
                        <a:rPr lang="ru-RU" sz="1600" spc="-10" baseline="0" dirty="0" smtClean="0">
                          <a:latin typeface="DIN Pro Medium" panose="020B0604020202020204" charset="0"/>
                          <a:cs typeface="DIN Pro Medium" panose="020B0604020202020204" charset="0"/>
                        </a:rPr>
                        <a:t> инженерных изысканий, градостроительства, архитектурно-строительного проектирования</a:t>
                      </a:r>
                      <a:endParaRPr sz="1600" dirty="0">
                        <a:latin typeface="DIN Pro Medium" panose="020B0604020202020204" charset="0"/>
                        <a:cs typeface="DIN Pro Medium" panose="020B0604020202020204" charset="0"/>
                      </a:endParaRPr>
                    </a:p>
                  </a:txBody>
                  <a:tcPr marL="0" marR="0" marT="6985" marB="0">
                    <a:lnL w="12700">
                      <a:solidFill>
                        <a:srgbClr val="000000"/>
                      </a:solidFill>
                      <a:prstDash val="solid"/>
                    </a:lnL>
                    <a:lnR w="9525"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023493">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4</a:t>
                      </a:r>
                      <a:endParaRPr sz="1600" dirty="0">
                        <a:latin typeface="DIN Pro Medium" panose="020B0604020202020204" charset="0"/>
                        <a:cs typeface="DIN Pro Medium" panose="020B0604020202020204" charset="0"/>
                      </a:endParaRPr>
                    </a:p>
                  </a:txBody>
                  <a:tcPr marL="0" marR="0" marT="4445" marB="0">
                    <a:lnL w="952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lang="ru-RU" sz="1600" dirty="0" err="1" smtClean="0">
                          <a:latin typeface="DIN Pro Medium" panose="020B0604020202020204" charset="0"/>
                          <a:cs typeface="DIN Pro Medium" panose="020B0604020202020204" charset="0"/>
                        </a:rPr>
                        <a:t>Валидация</a:t>
                      </a:r>
                      <a:r>
                        <a:rPr lang="ru-RU" sz="1600" dirty="0" smtClean="0">
                          <a:latin typeface="DIN Pro Medium" panose="020B0604020202020204" charset="0"/>
                          <a:cs typeface="DIN Pro Medium" panose="020B0604020202020204" charset="0"/>
                        </a:rPr>
                        <a:t> результатов и внесение</a:t>
                      </a:r>
                      <a:r>
                        <a:rPr lang="ru-RU" sz="1600" baseline="0" dirty="0" smtClean="0">
                          <a:latin typeface="DIN Pro Medium" panose="020B0604020202020204" charset="0"/>
                          <a:cs typeface="DIN Pro Medium" panose="020B0604020202020204" charset="0"/>
                        </a:rPr>
                        <a:t> информации в Реестр сведений о проведении независимой оценки квалификации</a:t>
                      </a:r>
                      <a:endParaRPr sz="1600" dirty="0">
                        <a:latin typeface="DIN Pro Medium" panose="020B0604020202020204" charset="0"/>
                        <a:cs typeface="DIN Pro Medium" panose="020B0604020202020204" charset="0"/>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marR="135890" indent="-834390" algn="ctr">
                        <a:lnSpc>
                          <a:spcPct val="114999"/>
                        </a:lnSpc>
                        <a:spcBef>
                          <a:spcPts val="0"/>
                        </a:spcBef>
                      </a:pPr>
                      <a:r>
                        <a:rPr sz="1600" spc="-5" dirty="0">
                          <a:latin typeface="DIN Pro Medium" panose="020B0604020202020204" charset="0"/>
                          <a:cs typeface="DIN Pro Medium" panose="020B0604020202020204" charset="0"/>
                        </a:rPr>
                        <a:t>Не </a:t>
                      </a:r>
                      <a:r>
                        <a:rPr sz="1600" spc="-10" dirty="0">
                          <a:latin typeface="DIN Pro Medium" panose="020B0604020202020204" charset="0"/>
                          <a:cs typeface="DIN Pro Medium" panose="020B0604020202020204" charset="0"/>
                        </a:rPr>
                        <a:t>более </a:t>
                      </a:r>
                      <a:r>
                        <a:rPr sz="1600" dirty="0">
                          <a:latin typeface="DIN Pro Medium" panose="020B0604020202020204" charset="0"/>
                          <a:cs typeface="DIN Pro Medium" panose="020B0604020202020204" charset="0"/>
                        </a:rPr>
                        <a:t>7 </a:t>
                      </a:r>
                      <a:r>
                        <a:rPr sz="1600" spc="-5" dirty="0">
                          <a:latin typeface="DIN Pro Medium" panose="020B0604020202020204" charset="0"/>
                          <a:cs typeface="DIN Pro Medium" panose="020B0604020202020204" charset="0"/>
                        </a:rPr>
                        <a:t>календарных  дней</a:t>
                      </a:r>
                      <a:endParaRPr sz="1600">
                        <a:latin typeface="DIN Pro Medium" panose="020B0604020202020204" charset="0"/>
                        <a:cs typeface="DIN Pro Medium" panose="020B0604020202020204" charset="0"/>
                      </a:endParaRPr>
                    </a:p>
                  </a:txBody>
                  <a:tcPr marL="0" marR="0" marT="984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endParaRPr lang="ru-RU" sz="1600" dirty="0" smtClean="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АНО «Национальное агентство</a:t>
                      </a:r>
                      <a:r>
                        <a:rPr lang="ru-RU" sz="1600" baseline="0" dirty="0" smtClean="0">
                          <a:latin typeface="DIN Pro Medium" panose="020B0604020202020204" charset="0"/>
                          <a:cs typeface="DIN Pro Medium" panose="020B0604020202020204" charset="0"/>
                        </a:rPr>
                        <a:t> развития квалификаций»</a:t>
                      </a:r>
                      <a:endParaRPr sz="1600" dirty="0">
                        <a:latin typeface="DIN Pro Medium" panose="020B0604020202020204" charset="0"/>
                        <a:cs typeface="DIN Pro Medium" panose="020B0604020202020204" charset="0"/>
                      </a:endParaRPr>
                    </a:p>
                  </a:txBody>
                  <a:tcPr marL="0" marR="0" marT="7620" marB="0">
                    <a:lnL w="12700">
                      <a:solidFill>
                        <a:srgbClr val="000000"/>
                      </a:solidFill>
                      <a:prstDash val="solid"/>
                    </a:lnL>
                    <a:lnR w="9525"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r>
              <a:tr h="1023493">
                <a:tc>
                  <a:txBody>
                    <a:bodyPr/>
                    <a:lstStyle/>
                    <a:p>
                      <a:pPr marL="0" algn="ctr">
                        <a:lnSpc>
                          <a:spcPct val="100000"/>
                        </a:lnSpc>
                        <a:spcBef>
                          <a:spcPts val="0"/>
                        </a:spcBef>
                      </a:pPr>
                      <a:endParaRPr sz="1600" dirty="0">
                        <a:latin typeface="DIN Pro Medium" panose="020B0604020202020204" charset="0"/>
                        <a:cs typeface="DIN Pro Medium" panose="020B0604020202020204" charset="0"/>
                      </a:endParaRPr>
                    </a:p>
                    <a:p>
                      <a:pPr marL="0" algn="ctr">
                        <a:lnSpc>
                          <a:spcPct val="100000"/>
                        </a:lnSpc>
                        <a:spcBef>
                          <a:spcPts val="0"/>
                        </a:spcBef>
                      </a:pPr>
                      <a:r>
                        <a:rPr lang="ru-RU" sz="1600" dirty="0" smtClean="0">
                          <a:latin typeface="DIN Pro Medium" panose="020B0604020202020204" charset="0"/>
                          <a:cs typeface="DIN Pro Medium" panose="020B0604020202020204" charset="0"/>
                        </a:rPr>
                        <a:t>5</a:t>
                      </a:r>
                      <a:endParaRPr sz="1600" dirty="0">
                        <a:latin typeface="DIN Pro Medium" panose="020B0604020202020204" charset="0"/>
                        <a:cs typeface="DIN Pro Medium" panose="020B0604020202020204" charset="0"/>
                      </a:endParaRPr>
                    </a:p>
                  </a:txBody>
                  <a:tcPr marL="0" marR="0" marT="0" marB="0">
                    <a:lnL w="9525">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chemeClr val="accent1">
                        <a:lumMod val="60000"/>
                        <a:lumOff val="40000"/>
                      </a:schemeClr>
                    </a:solidFill>
                  </a:tcPr>
                </a:tc>
                <a:tc>
                  <a:txBody>
                    <a:bodyPr/>
                    <a:lstStyle/>
                    <a:p>
                      <a:pPr marL="0" algn="ctr">
                        <a:lnSpc>
                          <a:spcPct val="100000"/>
                        </a:lnSpc>
                        <a:spcBef>
                          <a:spcPts val="0"/>
                        </a:spcBef>
                      </a:pPr>
                      <a:r>
                        <a:rPr lang="ru-RU" sz="1600" spc="-10" dirty="0" smtClean="0">
                          <a:latin typeface="DIN Pro Medium" panose="020B0604020202020204" charset="0"/>
                          <a:cs typeface="DIN Pro Medium" panose="020B0604020202020204" charset="0"/>
                        </a:rPr>
                        <a:t>Выдача соискателю свидетельства о квалификации или заключения о прохождении профессионального экзамена </a:t>
                      </a:r>
                      <a:endParaRPr sz="1600" dirty="0">
                        <a:latin typeface="DIN Pro Medium" panose="020B0604020202020204" charset="0"/>
                        <a:cs typeface="DIN Pro Medium" panose="020B0604020202020204" charset="0"/>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chemeClr val="accent1">
                        <a:lumMod val="60000"/>
                        <a:lumOff val="40000"/>
                      </a:schemeClr>
                    </a:solidFill>
                  </a:tcPr>
                </a:tc>
                <a:tc>
                  <a:txBody>
                    <a:bodyPr/>
                    <a:lstStyle/>
                    <a:p>
                      <a:pPr marL="0" algn="ctr">
                        <a:lnSpc>
                          <a:spcPct val="100000"/>
                        </a:lnSpc>
                        <a:spcBef>
                          <a:spcPts val="0"/>
                        </a:spcBef>
                      </a:pPr>
                      <a:r>
                        <a:rPr sz="1600" spc="-5" dirty="0" smtClean="0">
                          <a:latin typeface="DIN Pro Medium" panose="020B0604020202020204" charset="0"/>
                          <a:cs typeface="DIN Pro Medium" panose="020B0604020202020204" charset="0"/>
                        </a:rPr>
                        <a:t>30 </a:t>
                      </a:r>
                      <a:r>
                        <a:rPr sz="1600" spc="-5" dirty="0" err="1">
                          <a:latin typeface="DIN Pro Medium" panose="020B0604020202020204" charset="0"/>
                          <a:cs typeface="DIN Pro Medium" panose="020B0604020202020204" charset="0"/>
                        </a:rPr>
                        <a:t>календарных</a:t>
                      </a:r>
                      <a:r>
                        <a:rPr sz="1600" spc="-5" dirty="0">
                          <a:latin typeface="DIN Pro Medium" panose="020B0604020202020204" charset="0"/>
                          <a:cs typeface="DIN Pro Medium" panose="020B0604020202020204" charset="0"/>
                        </a:rPr>
                        <a:t>  </a:t>
                      </a:r>
                      <a:r>
                        <a:rPr sz="1600" spc="-5" dirty="0" err="1" smtClean="0">
                          <a:latin typeface="DIN Pro Medium" panose="020B0604020202020204" charset="0"/>
                          <a:cs typeface="DIN Pro Medium" panose="020B0604020202020204" charset="0"/>
                        </a:rPr>
                        <a:t>дней</a:t>
                      </a:r>
                      <a:r>
                        <a:rPr lang="ru-RU" sz="1600" spc="-5" dirty="0" smtClean="0">
                          <a:latin typeface="DIN Pro Medium" panose="020B0604020202020204" charset="0"/>
                          <a:cs typeface="DIN Pro Medium" panose="020B0604020202020204" charset="0"/>
                        </a:rPr>
                        <a:t> с момента завершения экзамена</a:t>
                      </a:r>
                      <a:endParaRPr sz="1600" dirty="0">
                        <a:latin typeface="DIN Pro Medium" panose="020B0604020202020204" charset="0"/>
                        <a:cs typeface="DIN Pro Medium" panose="020B0604020202020204" charset="0"/>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oli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spc="-10" dirty="0" smtClean="0">
                        <a:latin typeface="DIN Pro Medium" panose="020B0604020202020204" charset="0"/>
                        <a:cs typeface="DIN Pro Medium" panose="020B060402020202020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spc="-10" dirty="0" smtClean="0">
                          <a:latin typeface="DIN Pro Medium" panose="020B0604020202020204" charset="0"/>
                          <a:cs typeface="DIN Pro Medium" panose="020B0604020202020204" charset="0"/>
                        </a:rPr>
                        <a:t>Центр оценки квалификации</a:t>
                      </a:r>
                      <a:endParaRPr lang="ru-RU" sz="1600" dirty="0" smtClean="0">
                        <a:latin typeface="DIN Pro Medium" panose="020B0604020202020204" charset="0"/>
                        <a:cs typeface="DIN Pro Medium" panose="020B0604020202020204" charset="0"/>
                      </a:endParaRPr>
                    </a:p>
                    <a:p>
                      <a:pPr marL="0" algn="ctr">
                        <a:lnSpc>
                          <a:spcPct val="100000"/>
                        </a:lnSpc>
                        <a:spcBef>
                          <a:spcPts val="0"/>
                        </a:spcBef>
                      </a:pPr>
                      <a:endParaRPr sz="1600" dirty="0">
                        <a:latin typeface="DIN Pro Medium" panose="020B0604020202020204" charset="0"/>
                        <a:cs typeface="DIN Pro Medium" panose="020B0604020202020204" charset="0"/>
                      </a:endParaRPr>
                    </a:p>
                  </a:txBody>
                  <a:tcPr marL="0" marR="0" marT="7620" marB="0">
                    <a:lnL w="12700">
                      <a:solidFill>
                        <a:srgbClr val="000000"/>
                      </a:solidFill>
                      <a:prstDash val="solid"/>
                    </a:lnL>
                    <a:lnR w="9525" cap="flat" cmpd="sng" algn="ctr">
                      <a:solidFill>
                        <a:srgbClr val="000000"/>
                      </a:solidFill>
                      <a:prstDash val="solid"/>
                      <a:round/>
                      <a:headEnd type="none" w="med" len="med"/>
                      <a:tailEnd type="none" w="med" len="med"/>
                    </a:lnR>
                    <a:lnT w="12700">
                      <a:solidFill>
                        <a:srgbClr val="000000"/>
                      </a:solidFill>
                      <a:prstDash val="solid"/>
                    </a:lnT>
                    <a:lnB w="9525"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15" name="TextBox 14"/>
          <p:cNvSpPr txBox="1"/>
          <p:nvPr/>
        </p:nvSpPr>
        <p:spPr>
          <a:xfrm>
            <a:off x="11804716" y="644210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17</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19431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7" name="Прямоугольник 6"/>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8" name="Прямоугольник 7"/>
          <p:cNvSpPr/>
          <p:nvPr/>
        </p:nvSpPr>
        <p:spPr>
          <a:xfrm>
            <a:off x="2908853" y="0"/>
            <a:ext cx="9283147" cy="1077218"/>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Реестр сведений о проведении независимой оценки квалификации</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9" name="TextBox 8"/>
          <p:cNvSpPr txBox="1"/>
          <p:nvPr/>
        </p:nvSpPr>
        <p:spPr>
          <a:xfrm>
            <a:off x="79694" y="6322060"/>
            <a:ext cx="2276585" cy="369332"/>
          </a:xfrm>
          <a:prstGeom prst="rect">
            <a:avLst/>
          </a:prstGeom>
          <a:noFill/>
        </p:spPr>
        <p:txBody>
          <a:bodyPr wrap="none" rtlCol="0">
            <a:spAutoFit/>
          </a:bodyPr>
          <a:lstStyle/>
          <a:p>
            <a:r>
              <a:rPr lang="en-US" b="1" dirty="0" smtClean="0">
                <a:solidFill>
                  <a:srgbClr val="FF0000"/>
                </a:solidFill>
                <a:latin typeface="DIN Pro Medium" panose="020B0604020202020204" charset="0"/>
                <a:cs typeface="DIN Pro Medium" panose="020B0604020202020204" charset="0"/>
              </a:rPr>
              <a:t>https:// nok-nark.ru</a:t>
            </a:r>
            <a:endParaRPr lang="ru-RU" b="1" dirty="0">
              <a:solidFill>
                <a:srgbClr val="FF0000"/>
              </a:solidFill>
              <a:latin typeface="DIN Pro Medium" panose="020B0604020202020204" charset="0"/>
              <a:cs typeface="DIN Pro Medium" panose="020B0604020202020204" charset="0"/>
            </a:endParaRPr>
          </a:p>
        </p:txBody>
      </p:sp>
      <p:pic>
        <p:nvPicPr>
          <p:cNvPr id="10" name="Рисунок 9"/>
          <p:cNvPicPr>
            <a:picLocks noChangeAspect="1"/>
          </p:cNvPicPr>
          <p:nvPr/>
        </p:nvPicPr>
        <p:blipFill>
          <a:blip r:embed="rId3"/>
          <a:stretch>
            <a:fillRect/>
          </a:stretch>
        </p:blipFill>
        <p:spPr>
          <a:xfrm>
            <a:off x="2432479" y="1349335"/>
            <a:ext cx="7892621" cy="5060147"/>
          </a:xfrm>
          <a:prstGeom prst="rect">
            <a:avLst/>
          </a:prstGeom>
        </p:spPr>
      </p:pic>
      <p:sp>
        <p:nvSpPr>
          <p:cNvPr id="15" name="TextBox 1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18</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28831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2" name="Прямоугольник 11"/>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61253" y="302040"/>
            <a:ext cx="9283147" cy="1077218"/>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Отражение данных о профессиональном экзамене в реестре</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pic>
        <p:nvPicPr>
          <p:cNvPr id="14" name="Рисунок 13"/>
          <p:cNvPicPr>
            <a:picLocks noChangeAspect="1"/>
          </p:cNvPicPr>
          <p:nvPr/>
        </p:nvPicPr>
        <p:blipFill>
          <a:blip r:embed="rId3"/>
          <a:stretch>
            <a:fillRect/>
          </a:stretch>
        </p:blipFill>
        <p:spPr>
          <a:xfrm>
            <a:off x="7364379" y="1398145"/>
            <a:ext cx="3819525" cy="4932864"/>
          </a:xfrm>
          <a:prstGeom prst="rect">
            <a:avLst/>
          </a:prstGeom>
          <a:ln>
            <a:solidFill>
              <a:srgbClr val="0070C0"/>
            </a:solidFill>
          </a:ln>
        </p:spPr>
      </p:pic>
      <p:pic>
        <p:nvPicPr>
          <p:cNvPr id="16" name="Рисунок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9549" y="1530965"/>
            <a:ext cx="4474533" cy="1768194"/>
          </a:xfrm>
          <a:prstGeom prst="rect">
            <a:avLst/>
          </a:prstGeom>
          <a:ln>
            <a:solidFill>
              <a:srgbClr val="0070C0"/>
            </a:solidFill>
          </a:ln>
        </p:spPr>
      </p:pic>
      <p:pic>
        <p:nvPicPr>
          <p:cNvPr id="17" name="Picture 4" descr="http://freevector.co/wp-content/uploads/2013/11/86158-list.png"/>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21072" y="2618924"/>
            <a:ext cx="673312" cy="6728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 стрелкой 17"/>
          <p:cNvCxnSpPr/>
          <p:nvPr/>
        </p:nvCxnSpPr>
        <p:spPr>
          <a:xfrm flipV="1">
            <a:off x="6289431" y="1816320"/>
            <a:ext cx="2362897" cy="12585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6596446" y="2174770"/>
            <a:ext cx="1052946"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Бланк</a:t>
            </a:r>
          </a:p>
        </p:txBody>
      </p:sp>
      <p:graphicFrame>
        <p:nvGraphicFramePr>
          <p:cNvPr id="20" name="Таблица 19"/>
          <p:cNvGraphicFramePr>
            <a:graphicFrameLocks noGrp="1"/>
          </p:cNvGraphicFramePr>
          <p:nvPr>
            <p:extLst/>
          </p:nvPr>
        </p:nvGraphicFramePr>
        <p:xfrm>
          <a:off x="1031762" y="3418685"/>
          <a:ext cx="6077585" cy="3347258"/>
        </p:xfrm>
        <a:graphic>
          <a:graphicData uri="http://schemas.openxmlformats.org/drawingml/2006/table">
            <a:tbl>
              <a:tblPr>
                <a:tableStyleId>{284E427A-3D55-4303-BF80-6455036E1DE7}</a:tableStyleId>
              </a:tblPr>
              <a:tblGrid>
                <a:gridCol w="395605">
                  <a:extLst>
                    <a:ext uri="{9D8B030D-6E8A-4147-A177-3AD203B41FA5}">
                      <a16:colId xmlns:a16="http://schemas.microsoft.com/office/drawing/2014/main" xmlns="" val="20000"/>
                    </a:ext>
                  </a:extLst>
                </a:gridCol>
                <a:gridCol w="394970">
                  <a:extLst>
                    <a:ext uri="{9D8B030D-6E8A-4147-A177-3AD203B41FA5}">
                      <a16:colId xmlns:a16="http://schemas.microsoft.com/office/drawing/2014/main" xmlns="" val="20001"/>
                    </a:ext>
                  </a:extLst>
                </a:gridCol>
                <a:gridCol w="170815">
                  <a:extLst>
                    <a:ext uri="{9D8B030D-6E8A-4147-A177-3AD203B41FA5}">
                      <a16:colId xmlns:a16="http://schemas.microsoft.com/office/drawing/2014/main" xmlns="" val="20002"/>
                    </a:ext>
                  </a:extLst>
                </a:gridCol>
                <a:gridCol w="204470">
                  <a:extLst>
                    <a:ext uri="{9D8B030D-6E8A-4147-A177-3AD203B41FA5}">
                      <a16:colId xmlns:a16="http://schemas.microsoft.com/office/drawing/2014/main" xmlns="" val="20003"/>
                    </a:ext>
                  </a:extLst>
                </a:gridCol>
                <a:gridCol w="204470">
                  <a:extLst>
                    <a:ext uri="{9D8B030D-6E8A-4147-A177-3AD203B41FA5}">
                      <a16:colId xmlns:a16="http://schemas.microsoft.com/office/drawing/2014/main" xmlns="" val="20004"/>
                    </a:ext>
                  </a:extLst>
                </a:gridCol>
                <a:gridCol w="287020">
                  <a:extLst>
                    <a:ext uri="{9D8B030D-6E8A-4147-A177-3AD203B41FA5}">
                      <a16:colId xmlns:a16="http://schemas.microsoft.com/office/drawing/2014/main" xmlns="" val="20005"/>
                    </a:ext>
                  </a:extLst>
                </a:gridCol>
                <a:gridCol w="287020">
                  <a:extLst>
                    <a:ext uri="{9D8B030D-6E8A-4147-A177-3AD203B41FA5}">
                      <a16:colId xmlns:a16="http://schemas.microsoft.com/office/drawing/2014/main" xmlns="" val="20006"/>
                    </a:ext>
                  </a:extLst>
                </a:gridCol>
                <a:gridCol w="287020">
                  <a:extLst>
                    <a:ext uri="{9D8B030D-6E8A-4147-A177-3AD203B41FA5}">
                      <a16:colId xmlns:a16="http://schemas.microsoft.com/office/drawing/2014/main" xmlns="" val="20007"/>
                    </a:ext>
                  </a:extLst>
                </a:gridCol>
                <a:gridCol w="170815">
                  <a:extLst>
                    <a:ext uri="{9D8B030D-6E8A-4147-A177-3AD203B41FA5}">
                      <a16:colId xmlns:a16="http://schemas.microsoft.com/office/drawing/2014/main" xmlns="" val="20008"/>
                    </a:ext>
                  </a:extLst>
                </a:gridCol>
                <a:gridCol w="412750">
                  <a:extLst>
                    <a:ext uri="{9D8B030D-6E8A-4147-A177-3AD203B41FA5}">
                      <a16:colId xmlns:a16="http://schemas.microsoft.com/office/drawing/2014/main" xmlns="" val="20009"/>
                    </a:ext>
                  </a:extLst>
                </a:gridCol>
                <a:gridCol w="412750">
                  <a:extLst>
                    <a:ext uri="{9D8B030D-6E8A-4147-A177-3AD203B41FA5}">
                      <a16:colId xmlns:a16="http://schemas.microsoft.com/office/drawing/2014/main" xmlns="" val="20010"/>
                    </a:ext>
                  </a:extLst>
                </a:gridCol>
                <a:gridCol w="170815">
                  <a:extLst>
                    <a:ext uri="{9D8B030D-6E8A-4147-A177-3AD203B41FA5}">
                      <a16:colId xmlns:a16="http://schemas.microsoft.com/office/drawing/2014/main" xmlns="" val="20011"/>
                    </a:ext>
                  </a:extLst>
                </a:gridCol>
                <a:gridCol w="234315">
                  <a:extLst>
                    <a:ext uri="{9D8B030D-6E8A-4147-A177-3AD203B41FA5}">
                      <a16:colId xmlns:a16="http://schemas.microsoft.com/office/drawing/2014/main" xmlns="" val="20012"/>
                    </a:ext>
                  </a:extLst>
                </a:gridCol>
                <a:gridCol w="234315">
                  <a:extLst>
                    <a:ext uri="{9D8B030D-6E8A-4147-A177-3AD203B41FA5}">
                      <a16:colId xmlns:a16="http://schemas.microsoft.com/office/drawing/2014/main" xmlns="" val="20013"/>
                    </a:ext>
                  </a:extLst>
                </a:gridCol>
                <a:gridCol w="234315">
                  <a:extLst>
                    <a:ext uri="{9D8B030D-6E8A-4147-A177-3AD203B41FA5}">
                      <a16:colId xmlns:a16="http://schemas.microsoft.com/office/drawing/2014/main" xmlns="" val="20014"/>
                    </a:ext>
                  </a:extLst>
                </a:gridCol>
                <a:gridCol w="234315">
                  <a:extLst>
                    <a:ext uri="{9D8B030D-6E8A-4147-A177-3AD203B41FA5}">
                      <a16:colId xmlns:a16="http://schemas.microsoft.com/office/drawing/2014/main" xmlns="" val="20015"/>
                    </a:ext>
                  </a:extLst>
                </a:gridCol>
                <a:gridCol w="234315">
                  <a:extLst>
                    <a:ext uri="{9D8B030D-6E8A-4147-A177-3AD203B41FA5}">
                      <a16:colId xmlns:a16="http://schemas.microsoft.com/office/drawing/2014/main" xmlns="" val="20016"/>
                    </a:ext>
                  </a:extLst>
                </a:gridCol>
                <a:gridCol w="179678">
                  <a:extLst>
                    <a:ext uri="{9D8B030D-6E8A-4147-A177-3AD203B41FA5}">
                      <a16:colId xmlns:a16="http://schemas.microsoft.com/office/drawing/2014/main" xmlns="" val="20017"/>
                    </a:ext>
                  </a:extLst>
                </a:gridCol>
                <a:gridCol w="288952">
                  <a:extLst>
                    <a:ext uri="{9D8B030D-6E8A-4147-A177-3AD203B41FA5}">
                      <a16:colId xmlns:a16="http://schemas.microsoft.com/office/drawing/2014/main" xmlns="" val="20018"/>
                    </a:ext>
                  </a:extLst>
                </a:gridCol>
                <a:gridCol w="234315">
                  <a:extLst>
                    <a:ext uri="{9D8B030D-6E8A-4147-A177-3AD203B41FA5}">
                      <a16:colId xmlns:a16="http://schemas.microsoft.com/office/drawing/2014/main" xmlns="" val="20019"/>
                    </a:ext>
                  </a:extLst>
                </a:gridCol>
                <a:gridCol w="170815">
                  <a:extLst>
                    <a:ext uri="{9D8B030D-6E8A-4147-A177-3AD203B41FA5}">
                      <a16:colId xmlns:a16="http://schemas.microsoft.com/office/drawing/2014/main" xmlns="" val="20020"/>
                    </a:ext>
                  </a:extLst>
                </a:gridCol>
                <a:gridCol w="316865">
                  <a:extLst>
                    <a:ext uri="{9D8B030D-6E8A-4147-A177-3AD203B41FA5}">
                      <a16:colId xmlns:a16="http://schemas.microsoft.com/office/drawing/2014/main" xmlns="" val="20021"/>
                    </a:ext>
                  </a:extLst>
                </a:gridCol>
                <a:gridCol w="316865">
                  <a:extLst>
                    <a:ext uri="{9D8B030D-6E8A-4147-A177-3AD203B41FA5}">
                      <a16:colId xmlns:a16="http://schemas.microsoft.com/office/drawing/2014/main" xmlns="" val="20022"/>
                    </a:ext>
                  </a:extLst>
                </a:gridCol>
              </a:tblGrid>
              <a:tr h="163068">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282952">
                <a:tc gridSpan="2">
                  <a:txBody>
                    <a:bodyPr/>
                    <a:lstStyle/>
                    <a:p>
                      <a:pPr algn="just">
                        <a:lnSpc>
                          <a:spcPct val="107000"/>
                        </a:lnSpc>
                        <a:spcAft>
                          <a:spcPts val="0"/>
                        </a:spcAft>
                      </a:pPr>
                      <a:r>
                        <a:rPr lang="ru-RU" sz="1000" dirty="0"/>
                        <a:t>Код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a:txBody>
                    <a:bodyPr/>
                    <a:lstStyle/>
                    <a:p>
                      <a:pPr marL="71755" marR="71755" algn="ctr">
                        <a:lnSpc>
                          <a:spcPct val="107000"/>
                        </a:lnSpc>
                        <a:spcAft>
                          <a:spcPts val="0"/>
                        </a:spcAft>
                      </a:pPr>
                      <a:r>
                        <a:rPr lang="ru-RU" sz="1000" dirty="0"/>
                        <a:t>резерв</a:t>
                      </a:r>
                      <a:endParaRPr lang="ru-RU" sz="1000" dirty="0">
                        <a:latin typeface="Calibri"/>
                        <a:ea typeface="Calibri"/>
                        <a:cs typeface="Times New Roman"/>
                      </a:endParaRPr>
                    </a:p>
                  </a:txBody>
                  <a:tcPr marL="68580" marR="68580" marT="0" marB="0" vert="vert270"/>
                </a:tc>
                <a:tc hMerge="1">
                  <a:txBody>
                    <a:bodyPr/>
                    <a:lstStyle/>
                    <a:p>
                      <a:endParaRPr lang="ru-RU"/>
                    </a:p>
                  </a:txBody>
                  <a:tcPr/>
                </a:tc>
                <a:tc gridSpan="3">
                  <a:txBody>
                    <a:bodyPr/>
                    <a:lstStyle/>
                    <a:p>
                      <a:pPr algn="just">
                        <a:lnSpc>
                          <a:spcPct val="107000"/>
                        </a:lnSpc>
                        <a:spcAft>
                          <a:spcPts val="0"/>
                        </a:spcAft>
                      </a:pPr>
                      <a:r>
                        <a:rPr lang="ru-RU" sz="1000" dirty="0"/>
                        <a:t>Вид профессиональной деятельности (профессиональный стандарт) для данной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2" gridSpan="2">
                  <a:txBody>
                    <a:bodyPr/>
                    <a:lstStyle/>
                    <a:p>
                      <a:pPr algn="just">
                        <a:lnSpc>
                          <a:spcPct val="107000"/>
                        </a:lnSpc>
                        <a:spcAft>
                          <a:spcPts val="0"/>
                        </a:spcAft>
                      </a:pPr>
                      <a:r>
                        <a:rPr lang="ru-RU" sz="1000" dirty="0"/>
                        <a:t>Уникальный порядковый номер КВАЛИФИКАЦИИ в Реестре для данного профессионального стандарта</a:t>
                      </a:r>
                      <a:endParaRPr lang="ru-RU" sz="1000" dirty="0">
                        <a:latin typeface="Calibri"/>
                        <a:ea typeface="Calibri"/>
                        <a:cs typeface="Times New Roman"/>
                      </a:endParaRPr>
                    </a:p>
                  </a:txBody>
                  <a:tcPr marL="68580" marR="68580" marT="0" marB="0"/>
                </a:tc>
                <a:tc rowSpan="2"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8">
                  <a:txBody>
                    <a:bodyPr/>
                    <a:lstStyle/>
                    <a:p>
                      <a:pPr algn="just">
                        <a:lnSpc>
                          <a:spcPct val="107000"/>
                        </a:lnSpc>
                        <a:spcAft>
                          <a:spcPts val="0"/>
                        </a:spcAft>
                      </a:pPr>
                      <a:r>
                        <a:rPr lang="ru-RU" sz="1000" dirty="0"/>
                        <a:t>Уникальный порядковый номер выданного СВИДЕЛЕЛЬСТВА о квалификации</a:t>
                      </a:r>
                      <a:endParaRPr lang="ru-RU" sz="1000" dirty="0">
                        <a:latin typeface="Calibri"/>
                        <a:ea typeface="Calibri"/>
                        <a:cs typeface="Times New Roman"/>
                      </a:endParaRPr>
                    </a:p>
                  </a:txBody>
                  <a:tcPr marL="68580" marR="68580" marT="0" marB="0"/>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2">
                  <a:txBody>
                    <a:bodyPr/>
                    <a:lstStyle/>
                    <a:p>
                      <a:pPr algn="just">
                        <a:lnSpc>
                          <a:spcPct val="107000"/>
                        </a:lnSpc>
                        <a:spcAft>
                          <a:spcPts val="0"/>
                        </a:spcAft>
                      </a:pPr>
                      <a:r>
                        <a:rPr lang="ru-RU" sz="1000" dirty="0"/>
                        <a:t>Последние две цифры года окончания действия свидетельства</a:t>
                      </a:r>
                      <a:endParaRPr lang="ru-RU" sz="1000" dirty="0">
                        <a:latin typeface="Calibri"/>
                        <a:ea typeface="Calibri"/>
                        <a:cs typeface="Times New Roman"/>
                      </a:endParaRPr>
                    </a:p>
                  </a:txBody>
                  <a:tcPr marL="68580" marR="68580" marT="0" marB="0"/>
                </a:tc>
                <a:tc rowSpan="3" hMerge="1">
                  <a:txBody>
                    <a:bodyPr/>
                    <a:lstStyle/>
                    <a:p>
                      <a:endParaRPr lang="ru-RU"/>
                    </a:p>
                  </a:txBody>
                  <a:tcPr/>
                </a:tc>
                <a:extLst>
                  <a:ext uri="{0D108BD9-81ED-4DB2-BD59-A6C34878D82A}">
                    <a16:rowId xmlns:a16="http://schemas.microsoft.com/office/drawing/2014/main" xmlns="" val="10001"/>
                  </a:ext>
                </a:extLst>
              </a:tr>
              <a:tr h="238674">
                <a:tc gridSpan="8">
                  <a:txBody>
                    <a:bodyPr/>
                    <a:lstStyle/>
                    <a:p>
                      <a:pPr algn="just">
                        <a:lnSpc>
                          <a:spcPct val="107000"/>
                        </a:lnSpc>
                        <a:spcAft>
                          <a:spcPts val="0"/>
                        </a:spcAft>
                      </a:pPr>
                      <a:r>
                        <a:rPr lang="ru-RU" sz="1000" dirty="0"/>
                        <a:t>Код профессионального стандарта</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xmlns="" val="10002"/>
                  </a:ext>
                </a:extLst>
              </a:tr>
              <a:tr h="336428">
                <a:tc gridSpan="11">
                  <a:txBody>
                    <a:bodyPr/>
                    <a:lstStyle/>
                    <a:p>
                      <a:pPr algn="ctr">
                        <a:lnSpc>
                          <a:spcPct val="107000"/>
                        </a:lnSpc>
                        <a:spcAft>
                          <a:spcPts val="0"/>
                        </a:spcAft>
                      </a:pPr>
                      <a:endParaRPr lang="ru-RU" sz="1000" dirty="0"/>
                    </a:p>
                    <a:p>
                      <a:pPr algn="ctr">
                        <a:lnSpc>
                          <a:spcPct val="107000"/>
                        </a:lnSpc>
                        <a:spcAft>
                          <a:spcPts val="0"/>
                        </a:spcAft>
                      </a:pPr>
                      <a:r>
                        <a:rPr lang="ru-RU" sz="1000" dirty="0"/>
                        <a:t>№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xmlns="" val="10003"/>
                  </a:ext>
                </a:extLst>
              </a:tr>
              <a:tr h="326136">
                <a:tc gridSpan="23">
                  <a:txBody>
                    <a:bodyPr/>
                    <a:lstStyle/>
                    <a:p>
                      <a:pPr algn="ctr">
                        <a:lnSpc>
                          <a:spcPct val="107000"/>
                        </a:lnSpc>
                        <a:spcAft>
                          <a:spcPts val="0"/>
                        </a:spcAft>
                      </a:pPr>
                      <a:endParaRPr lang="ru-RU" sz="1000" dirty="0"/>
                    </a:p>
                    <a:p>
                      <a:pPr algn="ctr">
                        <a:lnSpc>
                          <a:spcPct val="107000"/>
                        </a:lnSpc>
                        <a:spcAft>
                          <a:spcPts val="0"/>
                        </a:spcAft>
                      </a:pPr>
                      <a:r>
                        <a:rPr lang="ru-RU" sz="1000" dirty="0"/>
                        <a:t>№ СВИДЕТЕЛЬСТВА О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bl>
          </a:graphicData>
        </a:graphic>
      </p:graphicFrame>
      <p:cxnSp>
        <p:nvCxnSpPr>
          <p:cNvPr id="21" name="Прямая со стрелкой 20"/>
          <p:cNvCxnSpPr/>
          <p:nvPr/>
        </p:nvCxnSpPr>
        <p:spPr>
          <a:xfrm flipV="1">
            <a:off x="5700346" y="3021978"/>
            <a:ext cx="2250831" cy="146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4152979" y="4491910"/>
            <a:ext cx="2327564" cy="92333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Автоматический </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регистрационный</a:t>
            </a: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a:t>
            </a:r>
          </a:p>
        </p:txBody>
      </p:sp>
      <p:cxnSp>
        <p:nvCxnSpPr>
          <p:cNvPr id="23" name="Прямая со стрелкой 22"/>
          <p:cNvCxnSpPr/>
          <p:nvPr/>
        </p:nvCxnSpPr>
        <p:spPr>
          <a:xfrm flipH="1" flipV="1">
            <a:off x="8151505" y="5981933"/>
            <a:ext cx="342354" cy="245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8531555" y="5037047"/>
            <a:ext cx="1979738" cy="1077218"/>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QR</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-код:</a:t>
            </a: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электронная ссылка на запись в реестре</a:t>
            </a:r>
          </a:p>
        </p:txBody>
      </p:sp>
      <p:sp>
        <p:nvSpPr>
          <p:cNvPr id="25" name="TextBox 2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19</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3312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pic>
        <p:nvPicPr>
          <p:cNvPr id="12" name="Рисунок 11"/>
          <p:cNvPicPr>
            <a:picLocks noChangeAspect="1"/>
          </p:cNvPicPr>
          <p:nvPr/>
        </p:nvPicPr>
        <p:blipFill>
          <a:blip r:embed="rId3">
            <a:duotone>
              <a:schemeClr val="accent1">
                <a:shade val="45000"/>
                <a:satMod val="135000"/>
              </a:schemeClr>
              <a:prstClr val="white"/>
            </a:duotone>
          </a:blip>
          <a:stretch>
            <a:fillRect/>
          </a:stretch>
        </p:blipFill>
        <p:spPr>
          <a:xfrm>
            <a:off x="752567" y="1967338"/>
            <a:ext cx="5825392" cy="3461767"/>
          </a:xfrm>
          <a:prstGeom prst="rect">
            <a:avLst/>
          </a:prstGeom>
        </p:spPr>
      </p:pic>
      <p:sp>
        <p:nvSpPr>
          <p:cNvPr id="14" name="object 40"/>
          <p:cNvSpPr txBox="1"/>
          <p:nvPr/>
        </p:nvSpPr>
        <p:spPr>
          <a:xfrm>
            <a:off x="228286" y="5144712"/>
            <a:ext cx="5664832" cy="1671822"/>
          </a:xfrm>
          <a:prstGeom prst="rect">
            <a:avLst/>
          </a:prstGeom>
        </p:spPr>
        <p:txBody>
          <a:bodyPr vert="horz" wrap="square" lIns="0" tIns="85934" rIns="0" bIns="0" rtlCol="0">
            <a:spAutoFit/>
          </a:bodyPr>
          <a:lstStyle/>
          <a:p>
            <a:pPr marL="182835" indent="-171255">
              <a:spcBef>
                <a:spcPts val="586"/>
              </a:spcBef>
              <a:buClr>
                <a:srgbClr val="DE202A"/>
              </a:buClr>
              <a:buChar char="•"/>
              <a:tabLst>
                <a:tab pos="183444" algn="l"/>
              </a:tabLst>
            </a:pPr>
            <a:r>
              <a:rPr lang="ru-RU" sz="1600" b="1" dirty="0" smtClean="0">
                <a:latin typeface="DIN Pro Medium" panose="020B0604020202020204" charset="0"/>
                <a:cs typeface="DIN Pro Medium" panose="020B0604020202020204" charset="0"/>
              </a:rPr>
              <a:t>За СПК закреплен </a:t>
            </a:r>
            <a:r>
              <a:rPr lang="ru-RU" b="1" dirty="0" smtClean="0">
                <a:solidFill>
                  <a:srgbClr val="FF0000"/>
                </a:solidFill>
                <a:latin typeface="DIN Pro Medium" panose="020B0604020202020204" charset="0"/>
                <a:cs typeface="DIN Pro Medium" panose="020B0604020202020204" charset="0"/>
              </a:rPr>
              <a:t>31</a:t>
            </a:r>
            <a:r>
              <a:rPr sz="1600" b="1" spc="-135" dirty="0" smtClean="0">
                <a:latin typeface="DIN Pro Medium" panose="020B0604020202020204" charset="0"/>
                <a:cs typeface="DIN Pro Medium" panose="020B0604020202020204" charset="0"/>
              </a:rPr>
              <a:t> </a:t>
            </a:r>
            <a:r>
              <a:rPr sz="1600" b="1" dirty="0" smtClean="0">
                <a:latin typeface="DIN Pro Medium" panose="020B0604020202020204" charset="0"/>
                <a:cs typeface="DIN Pro Medium" panose="020B0604020202020204" charset="0"/>
              </a:rPr>
              <a:t>профессиональны</a:t>
            </a:r>
            <a:r>
              <a:rPr lang="ru-RU" sz="1600" b="1" dirty="0" smtClean="0">
                <a:latin typeface="DIN Pro Medium" panose="020B0604020202020204" charset="0"/>
                <a:cs typeface="DIN Pro Medium" panose="020B0604020202020204" charset="0"/>
              </a:rPr>
              <a:t>й</a:t>
            </a:r>
            <a:r>
              <a:rPr sz="1600" b="1" dirty="0" smtClean="0">
                <a:latin typeface="DIN Pro Medium" panose="020B0604020202020204" charset="0"/>
                <a:cs typeface="DIN Pro Medium" panose="020B0604020202020204" charset="0"/>
              </a:rPr>
              <a:t> </a:t>
            </a:r>
            <a:r>
              <a:rPr sz="1600" b="1" spc="-5" dirty="0" err="1" smtClean="0">
                <a:latin typeface="DIN Pro Medium" panose="020B0604020202020204" charset="0"/>
                <a:cs typeface="DIN Pro Medium" panose="020B0604020202020204" charset="0"/>
              </a:rPr>
              <a:t>стандарт</a:t>
            </a:r>
            <a:endParaRPr sz="1600" dirty="0" smtClean="0">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600" b="1" dirty="0" smtClean="0">
                <a:latin typeface="DIN Pro Medium" panose="020B0604020202020204" charset="0"/>
                <a:cs typeface="DIN Pro Medium" panose="020B0604020202020204" charset="0"/>
              </a:rPr>
              <a:t>Утверждены</a:t>
            </a:r>
            <a:r>
              <a:rPr sz="1600" b="1" spc="-5" dirty="0" smtClean="0">
                <a:latin typeface="DIN Pro Medium" panose="020B0604020202020204" charset="0"/>
                <a:cs typeface="DIN Pro Medium" panose="020B0604020202020204" charset="0"/>
              </a:rPr>
              <a:t> </a:t>
            </a:r>
            <a:r>
              <a:rPr lang="ru-RU" b="1" dirty="0" smtClean="0">
                <a:solidFill>
                  <a:srgbClr val="FF0000"/>
                </a:solidFill>
                <a:latin typeface="DIN Pro Medium" panose="020B0604020202020204" charset="0"/>
                <a:cs typeface="DIN Pro Medium" panose="020B0604020202020204" charset="0"/>
              </a:rPr>
              <a:t>70</a:t>
            </a:r>
            <a:r>
              <a:rPr sz="1600" b="1" spc="-135" dirty="0" smtClean="0">
                <a:latin typeface="DIN Pro Medium" panose="020B0604020202020204" charset="0"/>
                <a:cs typeface="DIN Pro Medium" panose="020B0604020202020204" charset="0"/>
              </a:rPr>
              <a:t> </a:t>
            </a:r>
            <a:r>
              <a:rPr sz="1600" b="1" dirty="0">
                <a:latin typeface="DIN Pro Medium" panose="020B0604020202020204" charset="0"/>
                <a:cs typeface="DIN Pro Medium" panose="020B0604020202020204" charset="0"/>
              </a:rPr>
              <a:t>профессиональных </a:t>
            </a:r>
            <a:r>
              <a:rPr sz="1600" b="1" dirty="0" smtClean="0">
                <a:latin typeface="DIN Pro Medium" panose="020B0604020202020204" charset="0"/>
                <a:cs typeface="DIN Pro Medium" panose="020B0604020202020204" charset="0"/>
              </a:rPr>
              <a:t>квалификаций</a:t>
            </a:r>
            <a:endParaRPr lang="ru-RU" sz="1600" b="1" dirty="0" smtClean="0">
              <a:latin typeface="DIN Pro Medium" panose="020B0604020202020204" charset="0"/>
              <a:cs typeface="DIN Pro Medium" panose="020B0604020202020204" charset="0"/>
            </a:endParaRPr>
          </a:p>
          <a:p>
            <a:pPr marL="182835" indent="-171255">
              <a:spcBef>
                <a:spcPts val="580"/>
              </a:spcBef>
              <a:buClr>
                <a:srgbClr val="DE202A"/>
              </a:buClr>
              <a:buFontTx/>
              <a:buChar char="•"/>
              <a:tabLst>
                <a:tab pos="183444" algn="l"/>
              </a:tabLst>
            </a:pPr>
            <a:r>
              <a:rPr lang="ru-RU" sz="1600" b="1" dirty="0">
                <a:latin typeface="DIN Pro Medium" panose="020B0604020202020204" charset="0"/>
                <a:cs typeface="DIN Pro Medium" panose="020B0604020202020204" charset="0"/>
              </a:rPr>
              <a:t>В 8 </a:t>
            </a:r>
            <a:r>
              <a:rPr lang="ru-RU" sz="1600" b="1" spc="-5" dirty="0">
                <a:latin typeface="DIN Pro Medium" panose="020B0604020202020204" charset="0"/>
                <a:cs typeface="DIN Pro Medium" panose="020B0604020202020204" charset="0"/>
              </a:rPr>
              <a:t>региона</a:t>
            </a:r>
            <a:r>
              <a:rPr lang="ru-RU" sz="1600" b="1" dirty="0">
                <a:latin typeface="DIN Pro Medium" panose="020B0604020202020204" charset="0"/>
                <a:cs typeface="DIN Pro Medium" panose="020B0604020202020204" charset="0"/>
              </a:rPr>
              <a:t>х</a:t>
            </a:r>
            <a:r>
              <a:rPr lang="ru-RU" sz="1600" b="1" spc="-5" dirty="0">
                <a:latin typeface="DIN Pro Medium" panose="020B0604020202020204" charset="0"/>
                <a:cs typeface="DIN Pro Medium" panose="020B0604020202020204" charset="0"/>
              </a:rPr>
              <a:t> стран</a:t>
            </a:r>
            <a:r>
              <a:rPr lang="ru-RU" sz="1600" b="1" dirty="0">
                <a:latin typeface="DIN Pro Medium" panose="020B0604020202020204" charset="0"/>
                <a:cs typeface="DIN Pro Medium" panose="020B0604020202020204" charset="0"/>
              </a:rPr>
              <a:t>ы</a:t>
            </a:r>
            <a:r>
              <a:rPr lang="ru-RU" sz="1600" b="1" spc="-5" dirty="0">
                <a:latin typeface="DIN Pro Medium" panose="020B0604020202020204" charset="0"/>
                <a:cs typeface="DIN Pro Medium" panose="020B0604020202020204" charset="0"/>
              </a:rPr>
              <a:t> действую</a:t>
            </a:r>
            <a:r>
              <a:rPr lang="ru-RU" sz="1600" b="1" dirty="0">
                <a:latin typeface="DIN Pro Medium" panose="020B0604020202020204" charset="0"/>
                <a:cs typeface="DIN Pro Medium" panose="020B0604020202020204" charset="0"/>
              </a:rPr>
              <a:t>т</a:t>
            </a:r>
            <a:r>
              <a:rPr lang="ru-RU" sz="1600" b="1" spc="10" dirty="0">
                <a:latin typeface="DIN Pro Medium" panose="020B0604020202020204" charset="0"/>
                <a:cs typeface="DIN Pro Medium" panose="020B0604020202020204" charset="0"/>
              </a:rPr>
              <a:t> </a:t>
            </a:r>
            <a:r>
              <a:rPr lang="ru-RU" b="1" dirty="0">
                <a:solidFill>
                  <a:srgbClr val="FF0000"/>
                </a:solidFill>
                <a:latin typeface="DIN Pro Medium" panose="020B0604020202020204" charset="0"/>
                <a:cs typeface="DIN Pro Medium" panose="020B0604020202020204" charset="0"/>
              </a:rPr>
              <a:t>16</a:t>
            </a:r>
            <a:r>
              <a:rPr lang="ru-RU" sz="1600" b="1" spc="-135" dirty="0">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ЦОК и </a:t>
            </a:r>
            <a:r>
              <a:rPr lang="ru-RU" b="1" dirty="0">
                <a:solidFill>
                  <a:srgbClr val="FF0000"/>
                </a:solidFill>
                <a:latin typeface="DIN Pro Medium" panose="020B0604020202020204" charset="0"/>
                <a:cs typeface="DIN Pro Medium" panose="020B0604020202020204" charset="0"/>
              </a:rPr>
              <a:t>30</a:t>
            </a:r>
            <a:r>
              <a:rPr lang="ru-RU" sz="1600" b="1" dirty="0">
                <a:latin typeface="DIN Pro Medium" panose="020B0604020202020204" charset="0"/>
                <a:cs typeface="DIN Pro Medium" panose="020B0604020202020204" charset="0"/>
              </a:rPr>
              <a:t> площадок для проведения </a:t>
            </a:r>
            <a:r>
              <a:rPr lang="ru-RU" sz="1600" b="1" dirty="0" smtClean="0">
                <a:latin typeface="DIN Pro Medium" panose="020B0604020202020204" charset="0"/>
                <a:cs typeface="DIN Pro Medium" panose="020B0604020202020204" charset="0"/>
              </a:rPr>
              <a:t>экзаменов</a:t>
            </a:r>
            <a:endParaRPr sz="1600" dirty="0">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600" b="1" spc="-5" dirty="0" err="1">
                <a:latin typeface="DIN Pro Medium" panose="020B0604020202020204" charset="0"/>
                <a:cs typeface="DIN Pro Medium" panose="020B0604020202020204" charset="0"/>
              </a:rPr>
              <a:t>Проведен</a:t>
            </a:r>
            <a:r>
              <a:rPr sz="1600" b="1" dirty="0" err="1">
                <a:latin typeface="DIN Pro Medium" panose="020B0604020202020204" charset="0"/>
                <a:cs typeface="DIN Pro Medium" panose="020B0604020202020204" charset="0"/>
              </a:rPr>
              <a:t>о</a:t>
            </a:r>
            <a:r>
              <a:rPr sz="1600" b="1" spc="-5" dirty="0">
                <a:latin typeface="DIN Pro Medium" panose="020B0604020202020204" charset="0"/>
                <a:cs typeface="DIN Pro Medium" panose="020B0604020202020204" charset="0"/>
              </a:rPr>
              <a:t> </a:t>
            </a:r>
            <a:r>
              <a:rPr lang="ru-RU" b="1" dirty="0" smtClean="0">
                <a:solidFill>
                  <a:srgbClr val="FF0000"/>
                </a:solidFill>
                <a:latin typeface="DIN Pro Medium" panose="020B0604020202020204" charset="0"/>
                <a:cs typeface="DIN Pro Medium" panose="020B0604020202020204" charset="0"/>
              </a:rPr>
              <a:t>69</a:t>
            </a:r>
            <a:r>
              <a:rPr sz="1600" b="1" spc="-135" dirty="0" smtClean="0">
                <a:latin typeface="DIN Pro Medium" panose="020B0604020202020204" charset="0"/>
                <a:cs typeface="DIN Pro Medium" panose="020B0604020202020204" charset="0"/>
              </a:rPr>
              <a:t> </a:t>
            </a:r>
            <a:r>
              <a:rPr sz="1600" b="1" dirty="0" err="1" smtClean="0">
                <a:latin typeface="DIN Pro Medium" panose="020B0604020202020204" charset="0"/>
                <a:cs typeface="DIN Pro Medium" panose="020B0604020202020204" charset="0"/>
              </a:rPr>
              <a:t>проф</a:t>
            </a:r>
            <a:r>
              <a:rPr lang="ru-RU" sz="1600" b="1" dirty="0" err="1" smtClean="0">
                <a:latin typeface="DIN Pro Medium" panose="020B0604020202020204" charset="0"/>
                <a:cs typeface="DIN Pro Medium" panose="020B0604020202020204" charset="0"/>
              </a:rPr>
              <a:t>ессиональных</a:t>
            </a:r>
            <a:r>
              <a:rPr sz="1600" b="1" dirty="0" smtClean="0">
                <a:latin typeface="DIN Pro Medium" panose="020B0604020202020204" charset="0"/>
                <a:cs typeface="DIN Pro Medium" panose="020B0604020202020204" charset="0"/>
              </a:rPr>
              <a:t> </a:t>
            </a:r>
            <a:r>
              <a:rPr sz="1600" b="1" dirty="0">
                <a:latin typeface="DIN Pro Medium" panose="020B0604020202020204" charset="0"/>
                <a:cs typeface="DIN Pro Medium" panose="020B0604020202020204" charset="0"/>
              </a:rPr>
              <a:t>экзаменов</a:t>
            </a:r>
            <a:endParaRPr sz="1600" dirty="0">
              <a:latin typeface="DIN Pro Medium" panose="020B0604020202020204" charset="0"/>
              <a:cs typeface="DIN Pro Medium" panose="020B0604020202020204" charset="0"/>
            </a:endParaRPr>
          </a:p>
        </p:txBody>
      </p:sp>
      <p:sp>
        <p:nvSpPr>
          <p:cNvPr id="15" name="Прямоугольная выноска 14"/>
          <p:cNvSpPr/>
          <p:nvPr/>
        </p:nvSpPr>
        <p:spPr>
          <a:xfrm>
            <a:off x="1113512" y="3502428"/>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МСК 6</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7" name="Прямоугольная выноска 16"/>
          <p:cNvSpPr/>
          <p:nvPr/>
        </p:nvSpPr>
        <p:spPr>
          <a:xfrm>
            <a:off x="779572" y="4396205"/>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СКФО и ЮФО</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8" name="Прямоугольная выноска 17"/>
          <p:cNvSpPr/>
          <p:nvPr/>
        </p:nvSpPr>
        <p:spPr>
          <a:xfrm>
            <a:off x="806333" y="379155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ЦФО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ая выноска 18"/>
          <p:cNvSpPr/>
          <p:nvPr/>
        </p:nvSpPr>
        <p:spPr>
          <a:xfrm>
            <a:off x="1353767" y="308896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СЗФО 3</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ая выноска 20"/>
          <p:cNvSpPr/>
          <p:nvPr/>
        </p:nvSpPr>
        <p:spPr>
          <a:xfrm>
            <a:off x="1731008" y="3993899"/>
            <a:ext cx="754483" cy="270217"/>
          </a:xfrm>
          <a:prstGeom prst="wedgeRectCallout">
            <a:avLst>
              <a:gd name="adj1" fmla="val -18502"/>
              <a:gd name="adj2" fmla="val 78769"/>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ПФО 1</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2" name="Прямоугольная выноска 21"/>
          <p:cNvSpPr/>
          <p:nvPr/>
        </p:nvSpPr>
        <p:spPr>
          <a:xfrm>
            <a:off x="2547891" y="3666325"/>
            <a:ext cx="754483" cy="270217"/>
          </a:xfrm>
          <a:prstGeom prst="wedgeRectCallout">
            <a:avLst>
              <a:gd name="adj1" fmla="val -20833"/>
              <a:gd name="adj2" fmla="val 75515"/>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УФО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3" name="Прямоугольная выноска 22"/>
          <p:cNvSpPr/>
          <p:nvPr/>
        </p:nvSpPr>
        <p:spPr>
          <a:xfrm>
            <a:off x="3077144" y="4130737"/>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4" name="Прямоугольная выноска 23"/>
          <p:cNvSpPr/>
          <p:nvPr/>
        </p:nvSpPr>
        <p:spPr>
          <a:xfrm>
            <a:off x="4784757" y="2917337"/>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ДФО</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5" name="object 3"/>
          <p:cNvSpPr/>
          <p:nvPr/>
        </p:nvSpPr>
        <p:spPr>
          <a:xfrm>
            <a:off x="9158958" y="4335503"/>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6" name="object 11"/>
          <p:cNvSpPr/>
          <p:nvPr/>
        </p:nvSpPr>
        <p:spPr>
          <a:xfrm>
            <a:off x="9158958" y="6005688"/>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7" name="object 18"/>
          <p:cNvSpPr/>
          <p:nvPr/>
        </p:nvSpPr>
        <p:spPr>
          <a:xfrm>
            <a:off x="6629648" y="3828083"/>
            <a:ext cx="1111973" cy="1279340"/>
          </a:xfrm>
          <a:custGeom>
            <a:avLst/>
            <a:gdLst/>
            <a:ahLst/>
            <a:cxnLst/>
            <a:rect l="l" t="t" r="r" b="b"/>
            <a:pathLst>
              <a:path w="1164590" h="1320800">
                <a:moveTo>
                  <a:pt x="628664" y="0"/>
                </a:moveTo>
                <a:lnTo>
                  <a:pt x="535671" y="0"/>
                </a:lnTo>
                <a:lnTo>
                  <a:pt x="490880" y="12699"/>
                </a:lnTo>
                <a:lnTo>
                  <a:pt x="448145" y="25399"/>
                </a:lnTo>
                <a:lnTo>
                  <a:pt x="407817" y="50799"/>
                </a:lnTo>
                <a:lnTo>
                  <a:pt x="370245" y="63499"/>
                </a:lnTo>
                <a:lnTo>
                  <a:pt x="335781" y="88899"/>
                </a:lnTo>
                <a:lnTo>
                  <a:pt x="304775" y="126999"/>
                </a:lnTo>
                <a:lnTo>
                  <a:pt x="277577" y="165099"/>
                </a:lnTo>
                <a:lnTo>
                  <a:pt x="254538" y="203199"/>
                </a:lnTo>
                <a:lnTo>
                  <a:pt x="236009" y="241299"/>
                </a:lnTo>
                <a:lnTo>
                  <a:pt x="222340" y="279399"/>
                </a:lnTo>
                <a:lnTo>
                  <a:pt x="213882" y="330199"/>
                </a:lnTo>
                <a:lnTo>
                  <a:pt x="210985" y="368299"/>
                </a:lnTo>
                <a:lnTo>
                  <a:pt x="210985" y="673099"/>
                </a:lnTo>
                <a:lnTo>
                  <a:pt x="217967" y="723899"/>
                </a:lnTo>
                <a:lnTo>
                  <a:pt x="237403" y="761999"/>
                </a:lnTo>
                <a:lnTo>
                  <a:pt x="267023" y="787399"/>
                </a:lnTo>
                <a:lnTo>
                  <a:pt x="304557" y="800099"/>
                </a:lnTo>
                <a:lnTo>
                  <a:pt x="347738" y="812799"/>
                </a:lnTo>
                <a:lnTo>
                  <a:pt x="437603" y="812799"/>
                </a:lnTo>
                <a:lnTo>
                  <a:pt x="437603" y="838199"/>
                </a:lnTo>
                <a:lnTo>
                  <a:pt x="87757" y="939799"/>
                </a:lnTo>
                <a:lnTo>
                  <a:pt x="51901" y="965199"/>
                </a:lnTo>
                <a:lnTo>
                  <a:pt x="6330" y="1028699"/>
                </a:lnTo>
                <a:lnTo>
                  <a:pt x="0" y="1066799"/>
                </a:lnTo>
                <a:lnTo>
                  <a:pt x="0" y="1320799"/>
                </a:lnTo>
                <a:lnTo>
                  <a:pt x="39065" y="1320799"/>
                </a:lnTo>
                <a:lnTo>
                  <a:pt x="39065" y="1066799"/>
                </a:lnTo>
                <a:lnTo>
                  <a:pt x="43393" y="1041399"/>
                </a:lnTo>
                <a:lnTo>
                  <a:pt x="55592" y="1015999"/>
                </a:lnTo>
                <a:lnTo>
                  <a:pt x="74485" y="990599"/>
                </a:lnTo>
                <a:lnTo>
                  <a:pt x="98894" y="977899"/>
                </a:lnTo>
                <a:lnTo>
                  <a:pt x="312572" y="914399"/>
                </a:lnTo>
                <a:lnTo>
                  <a:pt x="351637" y="914399"/>
                </a:lnTo>
                <a:lnTo>
                  <a:pt x="351637" y="901699"/>
                </a:lnTo>
                <a:lnTo>
                  <a:pt x="444436" y="876299"/>
                </a:lnTo>
                <a:lnTo>
                  <a:pt x="483702" y="876299"/>
                </a:lnTo>
                <a:lnTo>
                  <a:pt x="476669" y="850899"/>
                </a:lnTo>
                <a:lnTo>
                  <a:pt x="476669" y="774699"/>
                </a:lnTo>
                <a:lnTo>
                  <a:pt x="347738" y="774699"/>
                </a:lnTo>
                <a:lnTo>
                  <a:pt x="309752" y="761999"/>
                </a:lnTo>
                <a:lnTo>
                  <a:pt x="278696" y="749299"/>
                </a:lnTo>
                <a:lnTo>
                  <a:pt x="257739" y="711199"/>
                </a:lnTo>
                <a:lnTo>
                  <a:pt x="250050" y="673099"/>
                </a:lnTo>
                <a:lnTo>
                  <a:pt x="250050" y="368299"/>
                </a:lnTo>
                <a:lnTo>
                  <a:pt x="253657" y="317499"/>
                </a:lnTo>
                <a:lnTo>
                  <a:pt x="264135" y="279399"/>
                </a:lnTo>
                <a:lnTo>
                  <a:pt x="280965" y="228599"/>
                </a:lnTo>
                <a:lnTo>
                  <a:pt x="303629" y="190499"/>
                </a:lnTo>
                <a:lnTo>
                  <a:pt x="331611" y="152399"/>
                </a:lnTo>
                <a:lnTo>
                  <a:pt x="364391" y="126999"/>
                </a:lnTo>
                <a:lnTo>
                  <a:pt x="401454" y="88899"/>
                </a:lnTo>
                <a:lnTo>
                  <a:pt x="442280" y="76199"/>
                </a:lnTo>
                <a:lnTo>
                  <a:pt x="486353" y="50799"/>
                </a:lnTo>
                <a:lnTo>
                  <a:pt x="533155" y="38099"/>
                </a:lnTo>
                <a:lnTo>
                  <a:pt x="736354" y="38099"/>
                </a:lnTo>
                <a:lnTo>
                  <a:pt x="716190" y="25399"/>
                </a:lnTo>
                <a:lnTo>
                  <a:pt x="673455" y="12699"/>
                </a:lnTo>
                <a:lnTo>
                  <a:pt x="628664" y="0"/>
                </a:lnTo>
                <a:close/>
              </a:path>
              <a:path w="1164590" h="1320800">
                <a:moveTo>
                  <a:pt x="351637" y="914399"/>
                </a:moveTo>
                <a:lnTo>
                  <a:pt x="312572" y="914399"/>
                </a:lnTo>
                <a:lnTo>
                  <a:pt x="312572" y="1155699"/>
                </a:lnTo>
                <a:lnTo>
                  <a:pt x="422478" y="1155699"/>
                </a:lnTo>
                <a:lnTo>
                  <a:pt x="582168" y="1320799"/>
                </a:lnTo>
                <a:lnTo>
                  <a:pt x="668154" y="1231899"/>
                </a:lnTo>
                <a:lnTo>
                  <a:pt x="582168" y="1231899"/>
                </a:lnTo>
                <a:lnTo>
                  <a:pt x="578651" y="1219199"/>
                </a:lnTo>
                <a:lnTo>
                  <a:pt x="541045" y="1219199"/>
                </a:lnTo>
                <a:lnTo>
                  <a:pt x="439699" y="1117599"/>
                </a:lnTo>
                <a:lnTo>
                  <a:pt x="351637" y="1117599"/>
                </a:lnTo>
                <a:lnTo>
                  <a:pt x="351637" y="914399"/>
                </a:lnTo>
                <a:close/>
              </a:path>
              <a:path w="1164590" h="1320800">
                <a:moveTo>
                  <a:pt x="988945" y="914399"/>
                </a:moveTo>
                <a:lnTo>
                  <a:pt x="851763" y="914399"/>
                </a:lnTo>
                <a:lnTo>
                  <a:pt x="1065212" y="977899"/>
                </a:lnTo>
                <a:lnTo>
                  <a:pt x="1089753" y="990599"/>
                </a:lnTo>
                <a:lnTo>
                  <a:pt x="1108714" y="1015999"/>
                </a:lnTo>
                <a:lnTo>
                  <a:pt x="1120939" y="1041399"/>
                </a:lnTo>
                <a:lnTo>
                  <a:pt x="1125270" y="1066799"/>
                </a:lnTo>
                <a:lnTo>
                  <a:pt x="1125270" y="1320799"/>
                </a:lnTo>
                <a:lnTo>
                  <a:pt x="1164336" y="1320799"/>
                </a:lnTo>
                <a:lnTo>
                  <a:pt x="1164336" y="1066799"/>
                </a:lnTo>
                <a:lnTo>
                  <a:pt x="1158001" y="1028699"/>
                </a:lnTo>
                <a:lnTo>
                  <a:pt x="1140112" y="990599"/>
                </a:lnTo>
                <a:lnTo>
                  <a:pt x="1112338" y="965199"/>
                </a:lnTo>
                <a:lnTo>
                  <a:pt x="1076350" y="939799"/>
                </a:lnTo>
                <a:lnTo>
                  <a:pt x="988945" y="914399"/>
                </a:lnTo>
                <a:close/>
              </a:path>
              <a:path w="1164590" h="1320800">
                <a:moveTo>
                  <a:pt x="736354" y="38099"/>
                </a:moveTo>
                <a:lnTo>
                  <a:pt x="631180" y="38099"/>
                </a:lnTo>
                <a:lnTo>
                  <a:pt x="677982" y="50799"/>
                </a:lnTo>
                <a:lnTo>
                  <a:pt x="722055" y="76199"/>
                </a:lnTo>
                <a:lnTo>
                  <a:pt x="762881" y="88899"/>
                </a:lnTo>
                <a:lnTo>
                  <a:pt x="799944" y="126999"/>
                </a:lnTo>
                <a:lnTo>
                  <a:pt x="832724" y="152399"/>
                </a:lnTo>
                <a:lnTo>
                  <a:pt x="860706" y="190499"/>
                </a:lnTo>
                <a:lnTo>
                  <a:pt x="883370" y="228599"/>
                </a:lnTo>
                <a:lnTo>
                  <a:pt x="900200" y="279399"/>
                </a:lnTo>
                <a:lnTo>
                  <a:pt x="910678" y="317499"/>
                </a:lnTo>
                <a:lnTo>
                  <a:pt x="914285" y="368299"/>
                </a:lnTo>
                <a:lnTo>
                  <a:pt x="914285" y="673099"/>
                </a:lnTo>
                <a:lnTo>
                  <a:pt x="906596" y="711199"/>
                </a:lnTo>
                <a:lnTo>
                  <a:pt x="885639" y="749299"/>
                </a:lnTo>
                <a:lnTo>
                  <a:pt x="854583" y="761999"/>
                </a:lnTo>
                <a:lnTo>
                  <a:pt x="816597" y="774699"/>
                </a:lnTo>
                <a:lnTo>
                  <a:pt x="687654" y="774699"/>
                </a:lnTo>
                <a:lnTo>
                  <a:pt x="687654" y="850899"/>
                </a:lnTo>
                <a:lnTo>
                  <a:pt x="582168" y="1231899"/>
                </a:lnTo>
                <a:lnTo>
                  <a:pt x="668154" y="1231899"/>
                </a:lnTo>
                <a:lnTo>
                  <a:pt x="680438" y="1219199"/>
                </a:lnTo>
                <a:lnTo>
                  <a:pt x="623290" y="1219199"/>
                </a:lnTo>
                <a:lnTo>
                  <a:pt x="719899" y="876299"/>
                </a:lnTo>
                <a:lnTo>
                  <a:pt x="857838" y="876299"/>
                </a:lnTo>
                <a:lnTo>
                  <a:pt x="726732" y="838199"/>
                </a:lnTo>
                <a:lnTo>
                  <a:pt x="726732" y="812799"/>
                </a:lnTo>
                <a:lnTo>
                  <a:pt x="816597" y="812799"/>
                </a:lnTo>
                <a:lnTo>
                  <a:pt x="859778" y="800099"/>
                </a:lnTo>
                <a:lnTo>
                  <a:pt x="897312" y="787399"/>
                </a:lnTo>
                <a:lnTo>
                  <a:pt x="926932" y="761999"/>
                </a:lnTo>
                <a:lnTo>
                  <a:pt x="946368" y="723899"/>
                </a:lnTo>
                <a:lnTo>
                  <a:pt x="953350" y="673099"/>
                </a:lnTo>
                <a:lnTo>
                  <a:pt x="953350" y="368299"/>
                </a:lnTo>
                <a:lnTo>
                  <a:pt x="950453" y="330199"/>
                </a:lnTo>
                <a:lnTo>
                  <a:pt x="941995" y="279399"/>
                </a:lnTo>
                <a:lnTo>
                  <a:pt x="928326" y="241299"/>
                </a:lnTo>
                <a:lnTo>
                  <a:pt x="909797" y="203199"/>
                </a:lnTo>
                <a:lnTo>
                  <a:pt x="886758" y="165099"/>
                </a:lnTo>
                <a:lnTo>
                  <a:pt x="859560" y="126999"/>
                </a:lnTo>
                <a:lnTo>
                  <a:pt x="828554" y="88899"/>
                </a:lnTo>
                <a:lnTo>
                  <a:pt x="794090" y="63499"/>
                </a:lnTo>
                <a:lnTo>
                  <a:pt x="756518" y="50799"/>
                </a:lnTo>
                <a:lnTo>
                  <a:pt x="736354" y="38099"/>
                </a:lnTo>
                <a:close/>
              </a:path>
              <a:path w="1164590" h="1320800">
                <a:moveTo>
                  <a:pt x="483702" y="876299"/>
                </a:moveTo>
                <a:lnTo>
                  <a:pt x="444436" y="876299"/>
                </a:lnTo>
                <a:lnTo>
                  <a:pt x="541045" y="1219199"/>
                </a:lnTo>
                <a:lnTo>
                  <a:pt x="578651" y="1219199"/>
                </a:lnTo>
                <a:lnTo>
                  <a:pt x="483702" y="876299"/>
                </a:lnTo>
                <a:close/>
              </a:path>
              <a:path w="1164590" h="1320800">
                <a:moveTo>
                  <a:pt x="857838" y="876299"/>
                </a:moveTo>
                <a:lnTo>
                  <a:pt x="719899" y="876299"/>
                </a:lnTo>
                <a:lnTo>
                  <a:pt x="812698" y="901699"/>
                </a:lnTo>
                <a:lnTo>
                  <a:pt x="812698" y="1117599"/>
                </a:lnTo>
                <a:lnTo>
                  <a:pt x="724636" y="1117599"/>
                </a:lnTo>
                <a:lnTo>
                  <a:pt x="623290" y="1219199"/>
                </a:lnTo>
                <a:lnTo>
                  <a:pt x="680438" y="1219199"/>
                </a:lnTo>
                <a:lnTo>
                  <a:pt x="741857" y="1155699"/>
                </a:lnTo>
                <a:lnTo>
                  <a:pt x="851763" y="1155699"/>
                </a:lnTo>
                <a:lnTo>
                  <a:pt x="851763" y="914399"/>
                </a:lnTo>
                <a:lnTo>
                  <a:pt x="988945" y="914399"/>
                </a:lnTo>
                <a:lnTo>
                  <a:pt x="857838" y="876299"/>
                </a:lnTo>
                <a:close/>
              </a:path>
              <a:path w="1164590" h="1320800">
                <a:moveTo>
                  <a:pt x="592302" y="787399"/>
                </a:moveTo>
                <a:lnTo>
                  <a:pt x="575437" y="787399"/>
                </a:lnTo>
                <a:lnTo>
                  <a:pt x="579920" y="800099"/>
                </a:lnTo>
                <a:lnTo>
                  <a:pt x="584415" y="800099"/>
                </a:lnTo>
                <a:lnTo>
                  <a:pt x="592302" y="787399"/>
                </a:lnTo>
                <a:close/>
              </a:path>
              <a:path w="1164590" h="1320800">
                <a:moveTo>
                  <a:pt x="665404" y="774699"/>
                </a:moveTo>
                <a:lnTo>
                  <a:pt x="498907" y="774699"/>
                </a:lnTo>
                <a:lnTo>
                  <a:pt x="506818" y="787399"/>
                </a:lnTo>
                <a:lnTo>
                  <a:pt x="657821" y="787399"/>
                </a:lnTo>
                <a:lnTo>
                  <a:pt x="665404" y="774699"/>
                </a:lnTo>
                <a:close/>
              </a:path>
              <a:path w="1164590" h="1320800">
                <a:moveTo>
                  <a:pt x="528764" y="228599"/>
                </a:moveTo>
                <a:lnTo>
                  <a:pt x="461162" y="228599"/>
                </a:lnTo>
                <a:lnTo>
                  <a:pt x="417933" y="253999"/>
                </a:lnTo>
                <a:lnTo>
                  <a:pt x="381285" y="279399"/>
                </a:lnTo>
                <a:lnTo>
                  <a:pt x="352956" y="317499"/>
                </a:lnTo>
                <a:lnTo>
                  <a:pt x="334683" y="355599"/>
                </a:lnTo>
                <a:lnTo>
                  <a:pt x="328206" y="406399"/>
                </a:lnTo>
                <a:lnTo>
                  <a:pt x="328206" y="546099"/>
                </a:lnTo>
                <a:lnTo>
                  <a:pt x="333241" y="584199"/>
                </a:lnTo>
                <a:lnTo>
                  <a:pt x="347687" y="634999"/>
                </a:lnTo>
                <a:lnTo>
                  <a:pt x="370555" y="685799"/>
                </a:lnTo>
                <a:lnTo>
                  <a:pt x="400857" y="711199"/>
                </a:lnTo>
                <a:lnTo>
                  <a:pt x="437603" y="749299"/>
                </a:lnTo>
                <a:lnTo>
                  <a:pt x="437603" y="774699"/>
                </a:lnTo>
                <a:lnTo>
                  <a:pt x="726732" y="774699"/>
                </a:lnTo>
                <a:lnTo>
                  <a:pt x="726732" y="749299"/>
                </a:lnTo>
                <a:lnTo>
                  <a:pt x="517817" y="749299"/>
                </a:lnTo>
                <a:lnTo>
                  <a:pt x="476400" y="723899"/>
                </a:lnTo>
                <a:lnTo>
                  <a:pt x="440045" y="698499"/>
                </a:lnTo>
                <a:lnTo>
                  <a:pt x="409852" y="673099"/>
                </a:lnTo>
                <a:lnTo>
                  <a:pt x="386923" y="634999"/>
                </a:lnTo>
                <a:lnTo>
                  <a:pt x="372358" y="584199"/>
                </a:lnTo>
                <a:lnTo>
                  <a:pt x="367258" y="546099"/>
                </a:lnTo>
                <a:lnTo>
                  <a:pt x="367258" y="406399"/>
                </a:lnTo>
                <a:lnTo>
                  <a:pt x="376747" y="355599"/>
                </a:lnTo>
                <a:lnTo>
                  <a:pt x="402834" y="317499"/>
                </a:lnTo>
                <a:lnTo>
                  <a:pt x="441946" y="279399"/>
                </a:lnTo>
                <a:lnTo>
                  <a:pt x="490512" y="266699"/>
                </a:lnTo>
                <a:lnTo>
                  <a:pt x="531004" y="266699"/>
                </a:lnTo>
                <a:lnTo>
                  <a:pt x="528764" y="241299"/>
                </a:lnTo>
                <a:lnTo>
                  <a:pt x="528764" y="228599"/>
                </a:lnTo>
                <a:close/>
              </a:path>
              <a:path w="1164590" h="1320800">
                <a:moveTo>
                  <a:pt x="531004" y="266699"/>
                </a:moveTo>
                <a:lnTo>
                  <a:pt x="490512" y="266699"/>
                </a:lnTo>
                <a:lnTo>
                  <a:pt x="499082" y="317499"/>
                </a:lnTo>
                <a:lnTo>
                  <a:pt x="516239" y="355599"/>
                </a:lnTo>
                <a:lnTo>
                  <a:pt x="541077" y="406399"/>
                </a:lnTo>
                <a:lnTo>
                  <a:pt x="572693" y="431799"/>
                </a:lnTo>
                <a:lnTo>
                  <a:pt x="610184" y="469899"/>
                </a:lnTo>
                <a:lnTo>
                  <a:pt x="652646" y="482599"/>
                </a:lnTo>
                <a:lnTo>
                  <a:pt x="699175" y="495299"/>
                </a:lnTo>
                <a:lnTo>
                  <a:pt x="748868" y="507999"/>
                </a:lnTo>
                <a:lnTo>
                  <a:pt x="797052" y="507999"/>
                </a:lnTo>
                <a:lnTo>
                  <a:pt x="797052" y="546099"/>
                </a:lnTo>
                <a:lnTo>
                  <a:pt x="791957" y="584199"/>
                </a:lnTo>
                <a:lnTo>
                  <a:pt x="777396" y="634999"/>
                </a:lnTo>
                <a:lnTo>
                  <a:pt x="754468" y="673099"/>
                </a:lnTo>
                <a:lnTo>
                  <a:pt x="724277" y="698499"/>
                </a:lnTo>
                <a:lnTo>
                  <a:pt x="687922" y="723899"/>
                </a:lnTo>
                <a:lnTo>
                  <a:pt x="646506" y="749299"/>
                </a:lnTo>
                <a:lnTo>
                  <a:pt x="726732" y="749299"/>
                </a:lnTo>
                <a:lnTo>
                  <a:pt x="763478" y="711199"/>
                </a:lnTo>
                <a:lnTo>
                  <a:pt x="793780" y="685799"/>
                </a:lnTo>
                <a:lnTo>
                  <a:pt x="816648" y="634999"/>
                </a:lnTo>
                <a:lnTo>
                  <a:pt x="831094" y="584199"/>
                </a:lnTo>
                <a:lnTo>
                  <a:pt x="836129" y="546099"/>
                </a:lnTo>
                <a:lnTo>
                  <a:pt x="836129" y="469899"/>
                </a:lnTo>
                <a:lnTo>
                  <a:pt x="748880" y="469899"/>
                </a:lnTo>
                <a:lnTo>
                  <a:pt x="704575" y="457199"/>
                </a:lnTo>
                <a:lnTo>
                  <a:pt x="663283" y="444499"/>
                </a:lnTo>
                <a:lnTo>
                  <a:pt x="625896" y="431799"/>
                </a:lnTo>
                <a:lnTo>
                  <a:pt x="593307" y="406399"/>
                </a:lnTo>
                <a:lnTo>
                  <a:pt x="566407" y="368299"/>
                </a:lnTo>
                <a:lnTo>
                  <a:pt x="546089" y="330199"/>
                </a:lnTo>
                <a:lnTo>
                  <a:pt x="533244" y="292099"/>
                </a:lnTo>
                <a:lnTo>
                  <a:pt x="531004" y="266699"/>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8" name="object 39"/>
          <p:cNvSpPr txBox="1"/>
          <p:nvPr/>
        </p:nvSpPr>
        <p:spPr>
          <a:xfrm>
            <a:off x="6771974" y="1958142"/>
            <a:ext cx="5084517" cy="843305"/>
          </a:xfrm>
          <a:prstGeom prst="rect">
            <a:avLst/>
          </a:prstGeom>
        </p:spPr>
        <p:txBody>
          <a:bodyPr vert="horz" wrap="square" lIns="0" tIns="12189" rIns="0" bIns="0" rtlCol="0">
            <a:spAutoFit/>
          </a:bodyPr>
          <a:lstStyle/>
          <a:p>
            <a:pPr marL="12189" marR="4875">
              <a:spcBef>
                <a:spcPts val="96"/>
              </a:spcBef>
            </a:pPr>
            <a:r>
              <a:rPr b="1" spc="-5" dirty="0">
                <a:latin typeface="DIN Pro Medium" panose="020B0604020202020204" charset="0"/>
                <a:cs typeface="DIN Pro Medium" panose="020B0604020202020204" charset="0"/>
              </a:rPr>
              <a:t>Достоверность </a:t>
            </a:r>
            <a:r>
              <a:rPr b="1" dirty="0">
                <a:latin typeface="DIN Pro Medium" panose="020B0604020202020204" charset="0"/>
                <a:cs typeface="DIN Pro Medium" panose="020B0604020202020204" charset="0"/>
              </a:rPr>
              <a:t>и объективность </a:t>
            </a:r>
            <a:r>
              <a:rPr b="1" spc="5"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результатов </a:t>
            </a:r>
            <a:r>
              <a:rPr b="1" dirty="0">
                <a:latin typeface="DIN Pro Medium" panose="020B0604020202020204" charset="0"/>
                <a:cs typeface="DIN Pro Medium" panose="020B0604020202020204" charset="0"/>
              </a:rPr>
              <a:t>оценки квалификации </a:t>
            </a:r>
            <a:r>
              <a:rPr b="1" spc="5" dirty="0">
                <a:latin typeface="DIN Pro Medium" panose="020B0604020202020204" charset="0"/>
                <a:cs typeface="DIN Pro Medium" panose="020B0604020202020204" charset="0"/>
              </a:rPr>
              <a:t> </a:t>
            </a:r>
            <a:r>
              <a:rPr b="1" dirty="0">
                <a:latin typeface="DIN Pro Medium" panose="020B0604020202020204" charset="0"/>
                <a:cs typeface="DIN Pro Medium" panose="020B0604020202020204" charset="0"/>
              </a:rPr>
              <a:t>обеспечивает</a:t>
            </a:r>
            <a:r>
              <a:rPr b="1" spc="-44"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Единая</a:t>
            </a:r>
            <a:r>
              <a:rPr b="1" spc="-47" dirty="0">
                <a:latin typeface="DIN Pro Medium" panose="020B0604020202020204" charset="0"/>
                <a:cs typeface="DIN Pro Medium" panose="020B0604020202020204" charset="0"/>
              </a:rPr>
              <a:t> </a:t>
            </a:r>
            <a:r>
              <a:rPr b="1" dirty="0">
                <a:latin typeface="DIN Pro Medium" panose="020B0604020202020204" charset="0"/>
                <a:cs typeface="DIN Pro Medium" panose="020B0604020202020204" charset="0"/>
              </a:rPr>
              <a:t>Информационная </a:t>
            </a:r>
            <a:r>
              <a:rPr b="1" spc="-575"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Платформа</a:t>
            </a:r>
            <a:endParaRPr dirty="0">
              <a:latin typeface="DIN Pro Medium" panose="020B0604020202020204" charset="0"/>
              <a:cs typeface="DIN Pro Medium" panose="020B0604020202020204" charset="0"/>
            </a:endParaRPr>
          </a:p>
        </p:txBody>
      </p:sp>
      <p:grpSp>
        <p:nvGrpSpPr>
          <p:cNvPr id="29" name="object 41"/>
          <p:cNvGrpSpPr/>
          <p:nvPr/>
        </p:nvGrpSpPr>
        <p:grpSpPr>
          <a:xfrm>
            <a:off x="6760031" y="4657292"/>
            <a:ext cx="1258094" cy="1254122"/>
            <a:chOff x="6583423" y="4450330"/>
            <a:chExt cx="1317625" cy="1294765"/>
          </a:xfrm>
        </p:grpSpPr>
        <p:sp>
          <p:nvSpPr>
            <p:cNvPr id="30" name="object 42"/>
            <p:cNvSpPr/>
            <p:nvPr/>
          </p:nvSpPr>
          <p:spPr>
            <a:xfrm>
              <a:off x="6624548" y="4669701"/>
              <a:ext cx="1047750" cy="567690"/>
            </a:xfrm>
            <a:custGeom>
              <a:avLst/>
              <a:gdLst/>
              <a:ahLst/>
              <a:cxnLst/>
              <a:rect l="l" t="t" r="r" b="b"/>
              <a:pathLst>
                <a:path w="1047750" h="567689">
                  <a:moveTo>
                    <a:pt x="1047178" y="0"/>
                  </a:moveTo>
                  <a:lnTo>
                    <a:pt x="0" y="0"/>
                  </a:lnTo>
                  <a:lnTo>
                    <a:pt x="0" y="567296"/>
                  </a:lnTo>
                  <a:lnTo>
                    <a:pt x="1047178" y="567296"/>
                  </a:lnTo>
                  <a:lnTo>
                    <a:pt x="1047178" y="0"/>
                  </a:lnTo>
                  <a:close/>
                </a:path>
              </a:pathLst>
            </a:custGeom>
            <a:solidFill>
              <a:srgbClr val="FFFFFF"/>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31" name="object 43"/>
            <p:cNvSpPr/>
            <p:nvPr/>
          </p:nvSpPr>
          <p:spPr>
            <a:xfrm>
              <a:off x="6882460" y="4904667"/>
              <a:ext cx="268605" cy="307340"/>
            </a:xfrm>
            <a:custGeom>
              <a:avLst/>
              <a:gdLst/>
              <a:ahLst/>
              <a:cxnLst/>
              <a:rect l="l" t="t" r="r" b="b"/>
              <a:pathLst>
                <a:path w="268604" h="307339">
                  <a:moveTo>
                    <a:pt x="244981" y="0"/>
                  </a:moveTo>
                  <a:lnTo>
                    <a:pt x="5129" y="271056"/>
                  </a:lnTo>
                  <a:lnTo>
                    <a:pt x="0" y="286827"/>
                  </a:lnTo>
                  <a:lnTo>
                    <a:pt x="2223" y="294832"/>
                  </a:lnTo>
                  <a:lnTo>
                    <a:pt x="7529" y="301599"/>
                  </a:lnTo>
                  <a:lnTo>
                    <a:pt x="11606" y="305092"/>
                  </a:lnTo>
                  <a:lnTo>
                    <a:pt x="16622" y="306806"/>
                  </a:lnTo>
                  <a:lnTo>
                    <a:pt x="27722" y="306806"/>
                  </a:lnTo>
                  <a:lnTo>
                    <a:pt x="33793" y="304215"/>
                  </a:lnTo>
                  <a:lnTo>
                    <a:pt x="263167" y="35686"/>
                  </a:lnTo>
                  <a:lnTo>
                    <a:pt x="267350" y="28162"/>
                  </a:lnTo>
                  <a:lnTo>
                    <a:pt x="268290" y="19904"/>
                  </a:lnTo>
                  <a:lnTo>
                    <a:pt x="266066" y="11898"/>
                  </a:lnTo>
                  <a:lnTo>
                    <a:pt x="260754" y="5130"/>
                  </a:lnTo>
                  <a:lnTo>
                    <a:pt x="253233" y="946"/>
                  </a:lnTo>
                  <a:lnTo>
                    <a:pt x="244981" y="0"/>
                  </a:lnTo>
                  <a:close/>
                </a:path>
              </a:pathLst>
            </a:custGeom>
            <a:solidFill>
              <a:srgbClr val="DE202A"/>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2" name="object 44"/>
            <p:cNvPicPr/>
            <p:nvPr/>
          </p:nvPicPr>
          <p:blipFill>
            <a:blip r:embed="rId4" cstate="print"/>
            <a:stretch>
              <a:fillRect/>
            </a:stretch>
          </p:blipFill>
          <p:spPr>
            <a:xfrm>
              <a:off x="6882425" y="4960940"/>
              <a:ext cx="104105" cy="111744"/>
            </a:xfrm>
            <a:prstGeom prst="rect">
              <a:avLst/>
            </a:prstGeom>
          </p:spPr>
        </p:pic>
        <p:sp>
          <p:nvSpPr>
            <p:cNvPr id="33" name="object 45"/>
            <p:cNvSpPr/>
            <p:nvPr/>
          </p:nvSpPr>
          <p:spPr>
            <a:xfrm>
              <a:off x="6583413" y="4638039"/>
              <a:ext cx="1317625" cy="1107440"/>
            </a:xfrm>
            <a:custGeom>
              <a:avLst/>
              <a:gdLst/>
              <a:ahLst/>
              <a:cxnLst/>
              <a:rect l="l" t="t" r="r" b="b"/>
              <a:pathLst>
                <a:path w="1317625" h="1107439">
                  <a:moveTo>
                    <a:pt x="724281" y="803084"/>
                  </a:moveTo>
                  <a:lnTo>
                    <a:pt x="722579" y="794664"/>
                  </a:lnTo>
                  <a:lnTo>
                    <a:pt x="717931" y="787781"/>
                  </a:lnTo>
                  <a:lnTo>
                    <a:pt x="711047" y="783132"/>
                  </a:lnTo>
                  <a:lnTo>
                    <a:pt x="702602" y="781418"/>
                  </a:lnTo>
                  <a:lnTo>
                    <a:pt x="614959" y="781418"/>
                  </a:lnTo>
                  <a:lnTo>
                    <a:pt x="606526" y="783132"/>
                  </a:lnTo>
                  <a:lnTo>
                    <a:pt x="599643" y="787781"/>
                  </a:lnTo>
                  <a:lnTo>
                    <a:pt x="594995" y="794664"/>
                  </a:lnTo>
                  <a:lnTo>
                    <a:pt x="593293" y="803084"/>
                  </a:lnTo>
                  <a:lnTo>
                    <a:pt x="594995" y="811530"/>
                  </a:lnTo>
                  <a:lnTo>
                    <a:pt x="599630" y="818426"/>
                  </a:lnTo>
                  <a:lnTo>
                    <a:pt x="606526" y="823061"/>
                  </a:lnTo>
                  <a:lnTo>
                    <a:pt x="614959" y="824763"/>
                  </a:lnTo>
                  <a:lnTo>
                    <a:pt x="702602" y="824763"/>
                  </a:lnTo>
                  <a:lnTo>
                    <a:pt x="711047" y="823061"/>
                  </a:lnTo>
                  <a:lnTo>
                    <a:pt x="717931" y="818426"/>
                  </a:lnTo>
                  <a:lnTo>
                    <a:pt x="722579" y="811530"/>
                  </a:lnTo>
                  <a:lnTo>
                    <a:pt x="724281" y="803084"/>
                  </a:lnTo>
                  <a:close/>
                </a:path>
                <a:path w="1317625" h="1107439">
                  <a:moveTo>
                    <a:pt x="1317548" y="86677"/>
                  </a:moveTo>
                  <a:lnTo>
                    <a:pt x="1310728" y="52971"/>
                  </a:lnTo>
                  <a:lnTo>
                    <a:pt x="1304239" y="43345"/>
                  </a:lnTo>
                  <a:lnTo>
                    <a:pt x="1292136" y="25412"/>
                  </a:lnTo>
                  <a:lnTo>
                    <a:pt x="1274191" y="13309"/>
                  </a:lnTo>
                  <a:lnTo>
                    <a:pt x="1274191" y="86677"/>
                  </a:lnTo>
                  <a:lnTo>
                    <a:pt x="1274191" y="698817"/>
                  </a:lnTo>
                  <a:lnTo>
                    <a:pt x="1274191" y="742175"/>
                  </a:lnTo>
                  <a:lnTo>
                    <a:pt x="1274191" y="820712"/>
                  </a:lnTo>
                  <a:lnTo>
                    <a:pt x="1270787" y="837552"/>
                  </a:lnTo>
                  <a:lnTo>
                    <a:pt x="1261491" y="851331"/>
                  </a:lnTo>
                  <a:lnTo>
                    <a:pt x="1247724" y="860615"/>
                  </a:lnTo>
                  <a:lnTo>
                    <a:pt x="1230871" y="864031"/>
                  </a:lnTo>
                  <a:lnTo>
                    <a:pt x="776147" y="864031"/>
                  </a:lnTo>
                  <a:lnTo>
                    <a:pt x="776147" y="1063688"/>
                  </a:lnTo>
                  <a:lnTo>
                    <a:pt x="541413" y="1063688"/>
                  </a:lnTo>
                  <a:lnTo>
                    <a:pt x="547497" y="1023581"/>
                  </a:lnTo>
                  <a:lnTo>
                    <a:pt x="551649" y="980478"/>
                  </a:lnTo>
                  <a:lnTo>
                    <a:pt x="554240" y="939901"/>
                  </a:lnTo>
                  <a:lnTo>
                    <a:pt x="555612" y="907389"/>
                  </a:lnTo>
                  <a:lnTo>
                    <a:pt x="761936" y="907389"/>
                  </a:lnTo>
                  <a:lnTo>
                    <a:pt x="763308" y="939901"/>
                  </a:lnTo>
                  <a:lnTo>
                    <a:pt x="765898" y="980478"/>
                  </a:lnTo>
                  <a:lnTo>
                    <a:pt x="770051" y="1023581"/>
                  </a:lnTo>
                  <a:lnTo>
                    <a:pt x="776147" y="1063688"/>
                  </a:lnTo>
                  <a:lnTo>
                    <a:pt x="776147" y="864031"/>
                  </a:lnTo>
                  <a:lnTo>
                    <a:pt x="86677" y="864031"/>
                  </a:lnTo>
                  <a:lnTo>
                    <a:pt x="69837" y="860615"/>
                  </a:lnTo>
                  <a:lnTo>
                    <a:pt x="56057" y="851331"/>
                  </a:lnTo>
                  <a:lnTo>
                    <a:pt x="46774" y="837552"/>
                  </a:lnTo>
                  <a:lnTo>
                    <a:pt x="43357" y="820712"/>
                  </a:lnTo>
                  <a:lnTo>
                    <a:pt x="43357" y="742175"/>
                  </a:lnTo>
                  <a:lnTo>
                    <a:pt x="1274191" y="742175"/>
                  </a:lnTo>
                  <a:lnTo>
                    <a:pt x="1274191" y="698817"/>
                  </a:lnTo>
                  <a:lnTo>
                    <a:pt x="1217256" y="698817"/>
                  </a:lnTo>
                  <a:lnTo>
                    <a:pt x="1217256" y="378904"/>
                  </a:lnTo>
                  <a:lnTo>
                    <a:pt x="1215555" y="370459"/>
                  </a:lnTo>
                  <a:lnTo>
                    <a:pt x="1210919" y="363575"/>
                  </a:lnTo>
                  <a:lnTo>
                    <a:pt x="1204023" y="358940"/>
                  </a:lnTo>
                  <a:lnTo>
                    <a:pt x="1195590" y="357238"/>
                  </a:lnTo>
                  <a:lnTo>
                    <a:pt x="1187157" y="358940"/>
                  </a:lnTo>
                  <a:lnTo>
                    <a:pt x="1180274" y="363575"/>
                  </a:lnTo>
                  <a:lnTo>
                    <a:pt x="1175626" y="370459"/>
                  </a:lnTo>
                  <a:lnTo>
                    <a:pt x="1173924" y="378904"/>
                  </a:lnTo>
                  <a:lnTo>
                    <a:pt x="1173924" y="698817"/>
                  </a:lnTo>
                  <a:lnTo>
                    <a:pt x="143637" y="698817"/>
                  </a:lnTo>
                  <a:lnTo>
                    <a:pt x="143637" y="143764"/>
                  </a:lnTo>
                  <a:lnTo>
                    <a:pt x="146202" y="141198"/>
                  </a:lnTo>
                  <a:lnTo>
                    <a:pt x="1171346" y="141198"/>
                  </a:lnTo>
                  <a:lnTo>
                    <a:pt x="1173924" y="143764"/>
                  </a:lnTo>
                  <a:lnTo>
                    <a:pt x="1173924" y="279742"/>
                  </a:lnTo>
                  <a:lnTo>
                    <a:pt x="1175626" y="288175"/>
                  </a:lnTo>
                  <a:lnTo>
                    <a:pt x="1215555" y="288175"/>
                  </a:lnTo>
                  <a:lnTo>
                    <a:pt x="1217256" y="279742"/>
                  </a:lnTo>
                  <a:lnTo>
                    <a:pt x="1217256" y="146926"/>
                  </a:lnTo>
                  <a:lnTo>
                    <a:pt x="1187272" y="101701"/>
                  </a:lnTo>
                  <a:lnTo>
                    <a:pt x="1168184" y="97840"/>
                  </a:lnTo>
                  <a:lnTo>
                    <a:pt x="149364" y="97840"/>
                  </a:lnTo>
                  <a:lnTo>
                    <a:pt x="130289" y="101701"/>
                  </a:lnTo>
                  <a:lnTo>
                    <a:pt x="114681" y="112229"/>
                  </a:lnTo>
                  <a:lnTo>
                    <a:pt x="104152" y="127838"/>
                  </a:lnTo>
                  <a:lnTo>
                    <a:pt x="100291" y="146926"/>
                  </a:lnTo>
                  <a:lnTo>
                    <a:pt x="100291" y="698817"/>
                  </a:lnTo>
                  <a:lnTo>
                    <a:pt x="43357" y="698817"/>
                  </a:lnTo>
                  <a:lnTo>
                    <a:pt x="43357" y="86677"/>
                  </a:lnTo>
                  <a:lnTo>
                    <a:pt x="46774" y="69824"/>
                  </a:lnTo>
                  <a:lnTo>
                    <a:pt x="56057" y="56045"/>
                  </a:lnTo>
                  <a:lnTo>
                    <a:pt x="69837" y="46748"/>
                  </a:lnTo>
                  <a:lnTo>
                    <a:pt x="86677" y="43345"/>
                  </a:lnTo>
                  <a:lnTo>
                    <a:pt x="1230871" y="43345"/>
                  </a:lnTo>
                  <a:lnTo>
                    <a:pt x="1247724" y="46748"/>
                  </a:lnTo>
                  <a:lnTo>
                    <a:pt x="1261491" y="56045"/>
                  </a:lnTo>
                  <a:lnTo>
                    <a:pt x="1270787" y="69824"/>
                  </a:lnTo>
                  <a:lnTo>
                    <a:pt x="1274191" y="86677"/>
                  </a:lnTo>
                  <a:lnTo>
                    <a:pt x="1274191" y="13309"/>
                  </a:lnTo>
                  <a:lnTo>
                    <a:pt x="1264577" y="6819"/>
                  </a:lnTo>
                  <a:lnTo>
                    <a:pt x="1230871" y="0"/>
                  </a:lnTo>
                  <a:lnTo>
                    <a:pt x="86677" y="0"/>
                  </a:lnTo>
                  <a:lnTo>
                    <a:pt x="52971" y="6819"/>
                  </a:lnTo>
                  <a:lnTo>
                    <a:pt x="25425" y="25412"/>
                  </a:lnTo>
                  <a:lnTo>
                    <a:pt x="6832" y="52971"/>
                  </a:lnTo>
                  <a:lnTo>
                    <a:pt x="0" y="86677"/>
                  </a:lnTo>
                  <a:lnTo>
                    <a:pt x="0" y="820712"/>
                  </a:lnTo>
                  <a:lnTo>
                    <a:pt x="6832" y="854417"/>
                  </a:lnTo>
                  <a:lnTo>
                    <a:pt x="25425" y="881964"/>
                  </a:lnTo>
                  <a:lnTo>
                    <a:pt x="52971" y="900557"/>
                  </a:lnTo>
                  <a:lnTo>
                    <a:pt x="86677" y="907389"/>
                  </a:lnTo>
                  <a:lnTo>
                    <a:pt x="512254" y="907389"/>
                  </a:lnTo>
                  <a:lnTo>
                    <a:pt x="510578" y="944473"/>
                  </a:lnTo>
                  <a:lnTo>
                    <a:pt x="507644" y="986663"/>
                  </a:lnTo>
                  <a:lnTo>
                    <a:pt x="503237" y="1028293"/>
                  </a:lnTo>
                  <a:lnTo>
                    <a:pt x="497154" y="1063688"/>
                  </a:lnTo>
                  <a:lnTo>
                    <a:pt x="403872" y="1063688"/>
                  </a:lnTo>
                  <a:lnTo>
                    <a:pt x="395439" y="1065390"/>
                  </a:lnTo>
                  <a:lnTo>
                    <a:pt x="388543" y="1070025"/>
                  </a:lnTo>
                  <a:lnTo>
                    <a:pt x="383895" y="1076921"/>
                  </a:lnTo>
                  <a:lnTo>
                    <a:pt x="382193" y="1085354"/>
                  </a:lnTo>
                  <a:lnTo>
                    <a:pt x="383895" y="1093787"/>
                  </a:lnTo>
                  <a:lnTo>
                    <a:pt x="388543" y="1100683"/>
                  </a:lnTo>
                  <a:lnTo>
                    <a:pt x="395439" y="1105331"/>
                  </a:lnTo>
                  <a:lnTo>
                    <a:pt x="403872" y="1107033"/>
                  </a:lnTo>
                  <a:lnTo>
                    <a:pt x="913701" y="1107033"/>
                  </a:lnTo>
                  <a:lnTo>
                    <a:pt x="922134" y="1105331"/>
                  </a:lnTo>
                  <a:lnTo>
                    <a:pt x="929017" y="1100683"/>
                  </a:lnTo>
                  <a:lnTo>
                    <a:pt x="933653" y="1093787"/>
                  </a:lnTo>
                  <a:lnTo>
                    <a:pt x="935355" y="1085354"/>
                  </a:lnTo>
                  <a:lnTo>
                    <a:pt x="933653" y="1076921"/>
                  </a:lnTo>
                  <a:lnTo>
                    <a:pt x="929017" y="1070025"/>
                  </a:lnTo>
                  <a:lnTo>
                    <a:pt x="922134" y="1065390"/>
                  </a:lnTo>
                  <a:lnTo>
                    <a:pt x="913701" y="1063688"/>
                  </a:lnTo>
                  <a:lnTo>
                    <a:pt x="820407" y="1063688"/>
                  </a:lnTo>
                  <a:lnTo>
                    <a:pt x="814324" y="1028293"/>
                  </a:lnTo>
                  <a:lnTo>
                    <a:pt x="809929" y="986663"/>
                  </a:lnTo>
                  <a:lnTo>
                    <a:pt x="806996" y="944473"/>
                  </a:lnTo>
                  <a:lnTo>
                    <a:pt x="805319" y="907389"/>
                  </a:lnTo>
                  <a:lnTo>
                    <a:pt x="1230871" y="907389"/>
                  </a:lnTo>
                  <a:lnTo>
                    <a:pt x="1264577" y="900557"/>
                  </a:lnTo>
                  <a:lnTo>
                    <a:pt x="1292136" y="881964"/>
                  </a:lnTo>
                  <a:lnTo>
                    <a:pt x="1304239" y="864031"/>
                  </a:lnTo>
                  <a:lnTo>
                    <a:pt x="1310728" y="854417"/>
                  </a:lnTo>
                  <a:lnTo>
                    <a:pt x="1317548" y="820712"/>
                  </a:lnTo>
                  <a:lnTo>
                    <a:pt x="1317548" y="742175"/>
                  </a:lnTo>
                  <a:lnTo>
                    <a:pt x="1317548" y="698817"/>
                  </a:lnTo>
                  <a:lnTo>
                    <a:pt x="1317548" y="86677"/>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4" name="object 46"/>
            <p:cNvPicPr/>
            <p:nvPr/>
          </p:nvPicPr>
          <p:blipFill>
            <a:blip r:embed="rId5" cstate="print"/>
            <a:stretch>
              <a:fillRect/>
            </a:stretch>
          </p:blipFill>
          <p:spPr>
            <a:xfrm>
              <a:off x="7118295" y="4473190"/>
              <a:ext cx="240868" cy="240868"/>
            </a:xfrm>
            <a:prstGeom prst="rect">
              <a:avLst/>
            </a:prstGeom>
          </p:spPr>
        </p:pic>
        <p:sp>
          <p:nvSpPr>
            <p:cNvPr id="35" name="object 47"/>
            <p:cNvSpPr/>
            <p:nvPr/>
          </p:nvSpPr>
          <p:spPr>
            <a:xfrm>
              <a:off x="7118295" y="4473190"/>
              <a:ext cx="241300" cy="241300"/>
            </a:xfrm>
            <a:custGeom>
              <a:avLst/>
              <a:gdLst/>
              <a:ahLst/>
              <a:cxnLst/>
              <a:rect l="l" t="t" r="r" b="b"/>
              <a:pathLst>
                <a:path w="241300" h="241300">
                  <a:moveTo>
                    <a:pt x="120434" y="240868"/>
                  </a:moveTo>
                  <a:lnTo>
                    <a:pt x="167310" y="231405"/>
                  </a:lnTo>
                  <a:lnTo>
                    <a:pt x="205592" y="205598"/>
                  </a:lnTo>
                  <a:lnTo>
                    <a:pt x="231403" y="167321"/>
                  </a:lnTo>
                  <a:lnTo>
                    <a:pt x="240868" y="120446"/>
                  </a:lnTo>
                  <a:lnTo>
                    <a:pt x="231403" y="73562"/>
                  </a:lnTo>
                  <a:lnTo>
                    <a:pt x="205592" y="35277"/>
                  </a:lnTo>
                  <a:lnTo>
                    <a:pt x="167310" y="9465"/>
                  </a:lnTo>
                  <a:lnTo>
                    <a:pt x="120434" y="0"/>
                  </a:lnTo>
                  <a:lnTo>
                    <a:pt x="73557" y="9465"/>
                  </a:lnTo>
                  <a:lnTo>
                    <a:pt x="35275" y="35277"/>
                  </a:lnTo>
                  <a:lnTo>
                    <a:pt x="9464" y="73562"/>
                  </a:lnTo>
                  <a:lnTo>
                    <a:pt x="0" y="120446"/>
                  </a:lnTo>
                  <a:lnTo>
                    <a:pt x="9464" y="167321"/>
                  </a:lnTo>
                  <a:lnTo>
                    <a:pt x="35275" y="205598"/>
                  </a:lnTo>
                  <a:lnTo>
                    <a:pt x="73557" y="231405"/>
                  </a:lnTo>
                  <a:lnTo>
                    <a:pt x="120434" y="240868"/>
                  </a:lnTo>
                  <a:close/>
                </a:path>
              </a:pathLst>
            </a:custGeom>
            <a:ln w="45123">
              <a:solidFill>
                <a:srgbClr val="FFFFFF"/>
              </a:solidFill>
            </a:ln>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6" name="object 48"/>
            <p:cNvPicPr/>
            <p:nvPr/>
          </p:nvPicPr>
          <p:blipFill>
            <a:blip r:embed="rId6" cstate="print"/>
            <a:stretch>
              <a:fillRect/>
            </a:stretch>
          </p:blipFill>
          <p:spPr>
            <a:xfrm>
              <a:off x="7129420" y="4484310"/>
              <a:ext cx="218617" cy="218630"/>
            </a:xfrm>
            <a:prstGeom prst="rect">
              <a:avLst/>
            </a:prstGeom>
          </p:spPr>
        </p:pic>
      </p:grpSp>
      <p:sp>
        <p:nvSpPr>
          <p:cNvPr id="37" name="object 49"/>
          <p:cNvSpPr txBox="1"/>
          <p:nvPr/>
        </p:nvSpPr>
        <p:spPr>
          <a:xfrm>
            <a:off x="7546801" y="4313188"/>
            <a:ext cx="914923" cy="381640"/>
          </a:xfrm>
          <a:prstGeom prst="rect">
            <a:avLst/>
          </a:prstGeom>
          <a:solidFill>
            <a:schemeClr val="bg1"/>
          </a:solidFill>
        </p:spPr>
        <p:txBody>
          <a:bodyPr vert="horz" wrap="square" lIns="0" tIns="12189" rIns="0" bIns="0" rtlCol="0">
            <a:spAutoFit/>
          </a:bodyPr>
          <a:lstStyle/>
          <a:p>
            <a:pPr marL="12189" marR="4875" indent="74963">
              <a:spcBef>
                <a:spcPts val="96"/>
              </a:spcBef>
            </a:pPr>
            <a:r>
              <a:rPr sz="1200" dirty="0">
                <a:solidFill>
                  <a:srgbClr val="495464"/>
                </a:solidFill>
                <a:latin typeface="DIN Pro Medium" panose="020B0604020202020204" charset="0"/>
                <a:cs typeface="DIN Pro Medium" panose="020B0604020202020204" charset="0"/>
              </a:rPr>
              <a:t>Камера</a:t>
            </a:r>
            <a:r>
              <a:rPr sz="1200" spc="-96" dirty="0">
                <a:solidFill>
                  <a:srgbClr val="495464"/>
                </a:solidFill>
                <a:latin typeface="DIN Pro Medium" panose="020B0604020202020204" charset="0"/>
                <a:cs typeface="DIN Pro Medium" panose="020B0604020202020204" charset="0"/>
              </a:rPr>
              <a:t> </a:t>
            </a:r>
            <a:r>
              <a:rPr sz="1200" dirty="0">
                <a:solidFill>
                  <a:srgbClr val="495464"/>
                </a:solidFill>
                <a:latin typeface="DIN Pro Medium" panose="020B0604020202020204" charset="0"/>
                <a:cs typeface="DIN Pro Medium" panose="020B0604020202020204" charset="0"/>
              </a:rPr>
              <a:t>и </a:t>
            </a:r>
            <a:r>
              <a:rPr sz="1200" spc="-456" dirty="0">
                <a:solidFill>
                  <a:srgbClr val="495464"/>
                </a:solidFill>
                <a:latin typeface="DIN Pro Medium" panose="020B0604020202020204" charset="0"/>
                <a:cs typeface="DIN Pro Medium" panose="020B0604020202020204" charset="0"/>
              </a:rPr>
              <a:t> </a:t>
            </a:r>
            <a:r>
              <a:rPr sz="1200" spc="-5" dirty="0">
                <a:solidFill>
                  <a:srgbClr val="495464"/>
                </a:solidFill>
                <a:latin typeface="DIN Pro Medium" panose="020B0604020202020204" charset="0"/>
                <a:cs typeface="DIN Pro Medium" panose="020B0604020202020204" charset="0"/>
              </a:rPr>
              <a:t>микрофон</a:t>
            </a:r>
            <a:endParaRPr sz="1200" dirty="0">
              <a:latin typeface="DIN Pro Medium" panose="020B0604020202020204" charset="0"/>
              <a:cs typeface="DIN Pro Medium" panose="020B0604020202020204" charset="0"/>
            </a:endParaRPr>
          </a:p>
        </p:txBody>
      </p:sp>
      <p:sp>
        <p:nvSpPr>
          <p:cNvPr id="38" name="object 50"/>
          <p:cNvSpPr txBox="1"/>
          <p:nvPr/>
        </p:nvSpPr>
        <p:spPr>
          <a:xfrm>
            <a:off x="9281087" y="4917870"/>
            <a:ext cx="536585" cy="191253"/>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Запись</a:t>
            </a:r>
            <a:endParaRPr sz="1162" dirty="0">
              <a:latin typeface="DIN Pro Medium" panose="020B0604020202020204" charset="0"/>
              <a:cs typeface="DIN Pro Medium" panose="020B0604020202020204" charset="0"/>
            </a:endParaRPr>
          </a:p>
        </p:txBody>
      </p:sp>
      <p:sp>
        <p:nvSpPr>
          <p:cNvPr id="39" name="object 51"/>
          <p:cNvSpPr txBox="1"/>
          <p:nvPr/>
        </p:nvSpPr>
        <p:spPr>
          <a:xfrm>
            <a:off x="9228120" y="3791559"/>
            <a:ext cx="874488" cy="370047"/>
          </a:xfrm>
          <a:prstGeom prst="rect">
            <a:avLst/>
          </a:prstGeom>
        </p:spPr>
        <p:txBody>
          <a:bodyPr vert="horz" wrap="square" lIns="0" tIns="12189" rIns="0" bIns="0" rtlCol="0">
            <a:spAutoFit/>
          </a:bodyPr>
          <a:lstStyle/>
          <a:p>
            <a:pPr marL="132860" marR="4875" indent="-133469">
              <a:spcBef>
                <a:spcPts val="96"/>
              </a:spcBef>
            </a:pPr>
            <a:r>
              <a:rPr sz="1162" dirty="0">
                <a:solidFill>
                  <a:srgbClr val="495464"/>
                </a:solidFill>
                <a:latin typeface="DIN Pro Medium" panose="020B0604020202020204" charset="0"/>
                <a:cs typeface="DIN Pro Medium" panose="020B0604020202020204" charset="0"/>
              </a:rPr>
              <a:t>Машинное  </a:t>
            </a:r>
            <a:r>
              <a:rPr sz="1162" spc="-5" dirty="0">
                <a:solidFill>
                  <a:srgbClr val="495464"/>
                </a:solidFill>
                <a:latin typeface="DIN Pro Medium" panose="020B0604020202020204" charset="0"/>
                <a:cs typeface="DIN Pro Medium" panose="020B0604020202020204" charset="0"/>
              </a:rPr>
              <a:t>зрение</a:t>
            </a:r>
            <a:endParaRPr sz="1162" dirty="0">
              <a:latin typeface="DIN Pro Medium" panose="020B0604020202020204" charset="0"/>
              <a:cs typeface="DIN Pro Medium" panose="020B0604020202020204" charset="0"/>
            </a:endParaRPr>
          </a:p>
        </p:txBody>
      </p:sp>
      <p:sp>
        <p:nvSpPr>
          <p:cNvPr id="40" name="object 52"/>
          <p:cNvSpPr txBox="1"/>
          <p:nvPr/>
        </p:nvSpPr>
        <p:spPr>
          <a:xfrm>
            <a:off x="10414644" y="3791559"/>
            <a:ext cx="1222382" cy="370047"/>
          </a:xfrm>
          <a:prstGeom prst="rect">
            <a:avLst/>
          </a:prstGeom>
        </p:spPr>
        <p:txBody>
          <a:bodyPr vert="horz" wrap="square" lIns="0" tIns="12189" rIns="0" bIns="0" rtlCol="0">
            <a:spAutoFit/>
          </a:bodyPr>
          <a:lstStyle/>
          <a:p>
            <a:pPr marL="192586" marR="4875" indent="-193195">
              <a:spcBef>
                <a:spcPts val="96"/>
              </a:spcBef>
            </a:pPr>
            <a:r>
              <a:rPr sz="1162" spc="-5" dirty="0">
                <a:solidFill>
                  <a:srgbClr val="495464"/>
                </a:solidFill>
                <a:latin typeface="DIN Pro Medium" panose="020B0604020202020204" charset="0"/>
                <a:cs typeface="DIN Pro Medium" panose="020B0604020202020204" charset="0"/>
              </a:rPr>
              <a:t>Искусственный  интеллект</a:t>
            </a:r>
            <a:endParaRPr sz="1162" dirty="0">
              <a:latin typeface="DIN Pro Medium" panose="020B0604020202020204" charset="0"/>
              <a:cs typeface="DIN Pro Medium" panose="020B0604020202020204" charset="0"/>
            </a:endParaRPr>
          </a:p>
        </p:txBody>
      </p:sp>
      <p:sp>
        <p:nvSpPr>
          <p:cNvPr id="42" name="object 53"/>
          <p:cNvSpPr txBox="1"/>
          <p:nvPr/>
        </p:nvSpPr>
        <p:spPr>
          <a:xfrm>
            <a:off x="10144426" y="5723411"/>
            <a:ext cx="446243" cy="191253"/>
          </a:xfrm>
          <a:prstGeom prst="rect">
            <a:avLst/>
          </a:prstGeom>
        </p:spPr>
        <p:txBody>
          <a:bodyPr vert="horz" wrap="square" lIns="0" tIns="12189" rIns="0" bIns="0" rtlCol="0">
            <a:spAutoFit/>
          </a:bodyPr>
          <a:lstStyle/>
          <a:p>
            <a:pPr>
              <a:spcBef>
                <a:spcPts val="96"/>
              </a:spcBef>
            </a:pPr>
            <a:r>
              <a:rPr sz="1162" spc="-5" dirty="0">
                <a:solidFill>
                  <a:srgbClr val="495464"/>
                </a:solidFill>
                <a:latin typeface="DIN Pro Medium" panose="020B0604020202020204" charset="0"/>
                <a:cs typeface="DIN Pro Medium" panose="020B0604020202020204" charset="0"/>
              </a:rPr>
              <a:t>Отчет</a:t>
            </a:r>
            <a:endParaRPr sz="1162" dirty="0">
              <a:latin typeface="DIN Pro Medium" panose="020B0604020202020204" charset="0"/>
              <a:cs typeface="DIN Pro Medium" panose="020B0604020202020204" charset="0"/>
            </a:endParaRPr>
          </a:p>
        </p:txBody>
      </p:sp>
      <p:sp>
        <p:nvSpPr>
          <p:cNvPr id="43" name="object 54"/>
          <p:cNvSpPr txBox="1"/>
          <p:nvPr/>
        </p:nvSpPr>
        <p:spPr>
          <a:xfrm>
            <a:off x="10694906" y="4916246"/>
            <a:ext cx="979711" cy="191177"/>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Метаданные</a:t>
            </a:r>
            <a:endParaRPr sz="1162" dirty="0">
              <a:latin typeface="DIN Pro Medium" panose="020B0604020202020204" charset="0"/>
              <a:cs typeface="DIN Pro Medium" panose="020B0604020202020204" charset="0"/>
            </a:endParaRPr>
          </a:p>
        </p:txBody>
      </p:sp>
      <p:sp>
        <p:nvSpPr>
          <p:cNvPr id="44" name="object 56"/>
          <p:cNvSpPr txBox="1"/>
          <p:nvPr/>
        </p:nvSpPr>
        <p:spPr>
          <a:xfrm>
            <a:off x="7380555" y="5071146"/>
            <a:ext cx="1199281" cy="196974"/>
          </a:xfrm>
          <a:prstGeom prst="rect">
            <a:avLst/>
          </a:prstGeom>
          <a:solidFill>
            <a:schemeClr val="bg1"/>
          </a:solidFill>
        </p:spPr>
        <p:txBody>
          <a:bodyPr vert="horz" wrap="square" lIns="0" tIns="12189" rIns="0" bIns="0" rtlCol="0">
            <a:spAutoFit/>
          </a:bodyPr>
          <a:lstStyle/>
          <a:p>
            <a:pPr marL="12189">
              <a:spcBef>
                <a:spcPts val="96"/>
              </a:spcBef>
            </a:pPr>
            <a:r>
              <a:rPr sz="1200" spc="-5" dirty="0">
                <a:solidFill>
                  <a:srgbClr val="495464"/>
                </a:solidFill>
                <a:latin typeface="DIN Pro Medium" panose="020B0604020202020204" charset="0"/>
                <a:cs typeface="DIN Pro Medium" panose="020B0604020202020204" charset="0"/>
              </a:rPr>
              <a:t>Рабочий</a:t>
            </a:r>
            <a:r>
              <a:rPr sz="1200" spc="-73" dirty="0">
                <a:solidFill>
                  <a:srgbClr val="495464"/>
                </a:solidFill>
                <a:latin typeface="DIN Pro Medium" panose="020B0604020202020204" charset="0"/>
                <a:cs typeface="DIN Pro Medium" panose="020B0604020202020204" charset="0"/>
              </a:rPr>
              <a:t> </a:t>
            </a:r>
            <a:r>
              <a:rPr sz="1200" spc="-5" dirty="0">
                <a:solidFill>
                  <a:srgbClr val="495464"/>
                </a:solidFill>
                <a:latin typeface="DIN Pro Medium" panose="020B0604020202020204" charset="0"/>
                <a:cs typeface="DIN Pro Medium" panose="020B0604020202020204" charset="0"/>
              </a:rPr>
              <a:t>стол</a:t>
            </a:r>
            <a:endParaRPr sz="1200" dirty="0">
              <a:latin typeface="DIN Pro Medium" panose="020B0604020202020204" charset="0"/>
              <a:cs typeface="DIN Pro Medium" panose="020B0604020202020204" charset="0"/>
            </a:endParaRPr>
          </a:p>
        </p:txBody>
      </p:sp>
      <p:grpSp>
        <p:nvGrpSpPr>
          <p:cNvPr id="45" name="object 57"/>
          <p:cNvGrpSpPr/>
          <p:nvPr/>
        </p:nvGrpSpPr>
        <p:grpSpPr>
          <a:xfrm>
            <a:off x="10102615" y="4945239"/>
            <a:ext cx="526883" cy="722704"/>
            <a:chOff x="10286386" y="4805488"/>
            <a:chExt cx="551815" cy="746125"/>
          </a:xfrm>
        </p:grpSpPr>
        <p:sp>
          <p:nvSpPr>
            <p:cNvPr id="46" name="object 58"/>
            <p:cNvSpPr/>
            <p:nvPr/>
          </p:nvSpPr>
          <p:spPr>
            <a:xfrm>
              <a:off x="10286378" y="4805489"/>
              <a:ext cx="551815" cy="746125"/>
            </a:xfrm>
            <a:custGeom>
              <a:avLst/>
              <a:gdLst/>
              <a:ahLst/>
              <a:cxnLst/>
              <a:rect l="l" t="t" r="r" b="b"/>
              <a:pathLst>
                <a:path w="551815" h="746125">
                  <a:moveTo>
                    <a:pt x="551802" y="135547"/>
                  </a:moveTo>
                  <a:lnTo>
                    <a:pt x="546912" y="130644"/>
                  </a:lnTo>
                  <a:lnTo>
                    <a:pt x="540867" y="130644"/>
                  </a:lnTo>
                  <a:lnTo>
                    <a:pt x="534835" y="130644"/>
                  </a:lnTo>
                  <a:lnTo>
                    <a:pt x="529932" y="135547"/>
                  </a:lnTo>
                  <a:lnTo>
                    <a:pt x="529932" y="724255"/>
                  </a:lnTo>
                  <a:lnTo>
                    <a:pt x="21856" y="724255"/>
                  </a:lnTo>
                  <a:lnTo>
                    <a:pt x="21856" y="575068"/>
                  </a:lnTo>
                  <a:lnTo>
                    <a:pt x="16954" y="570166"/>
                  </a:lnTo>
                  <a:lnTo>
                    <a:pt x="4889" y="570166"/>
                  </a:lnTo>
                  <a:lnTo>
                    <a:pt x="0" y="575068"/>
                  </a:lnTo>
                  <a:lnTo>
                    <a:pt x="0" y="741222"/>
                  </a:lnTo>
                  <a:lnTo>
                    <a:pt x="4889" y="746125"/>
                  </a:lnTo>
                  <a:lnTo>
                    <a:pt x="546912" y="746125"/>
                  </a:lnTo>
                  <a:lnTo>
                    <a:pt x="551802" y="741222"/>
                  </a:lnTo>
                  <a:lnTo>
                    <a:pt x="551802" y="135547"/>
                  </a:lnTo>
                  <a:close/>
                </a:path>
                <a:path w="551815" h="746125">
                  <a:moveTo>
                    <a:pt x="551802" y="4902"/>
                  </a:moveTo>
                  <a:lnTo>
                    <a:pt x="546912" y="0"/>
                  </a:lnTo>
                  <a:lnTo>
                    <a:pt x="540867" y="0"/>
                  </a:lnTo>
                  <a:lnTo>
                    <a:pt x="4889" y="0"/>
                  </a:lnTo>
                  <a:lnTo>
                    <a:pt x="0" y="4902"/>
                  </a:lnTo>
                  <a:lnTo>
                    <a:pt x="0" y="536130"/>
                  </a:lnTo>
                  <a:lnTo>
                    <a:pt x="4889" y="541020"/>
                  </a:lnTo>
                  <a:lnTo>
                    <a:pt x="16954" y="541020"/>
                  </a:lnTo>
                  <a:lnTo>
                    <a:pt x="21856" y="536130"/>
                  </a:lnTo>
                  <a:lnTo>
                    <a:pt x="21856" y="21856"/>
                  </a:lnTo>
                  <a:lnTo>
                    <a:pt x="529932" y="21856"/>
                  </a:lnTo>
                  <a:lnTo>
                    <a:pt x="529932" y="96608"/>
                  </a:lnTo>
                  <a:lnTo>
                    <a:pt x="534835" y="101498"/>
                  </a:lnTo>
                  <a:lnTo>
                    <a:pt x="546912" y="101498"/>
                  </a:lnTo>
                  <a:lnTo>
                    <a:pt x="551802" y="96608"/>
                  </a:lnTo>
                  <a:lnTo>
                    <a:pt x="551802" y="4902"/>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47" name="object 59"/>
            <p:cNvPicPr/>
            <p:nvPr/>
          </p:nvPicPr>
          <p:blipFill>
            <a:blip r:embed="rId7" cstate="print"/>
            <a:stretch>
              <a:fillRect/>
            </a:stretch>
          </p:blipFill>
          <p:spPr>
            <a:xfrm>
              <a:off x="10333484" y="4948281"/>
              <a:ext cx="169062" cy="169062"/>
            </a:xfrm>
            <a:prstGeom prst="rect">
              <a:avLst/>
            </a:prstGeom>
          </p:spPr>
        </p:pic>
        <p:pic>
          <p:nvPicPr>
            <p:cNvPr id="48" name="object 60"/>
            <p:cNvPicPr/>
            <p:nvPr/>
          </p:nvPicPr>
          <p:blipFill>
            <a:blip r:embed="rId8" cstate="print"/>
            <a:stretch>
              <a:fillRect/>
            </a:stretch>
          </p:blipFill>
          <p:spPr>
            <a:xfrm>
              <a:off x="10339369" y="5435533"/>
              <a:ext cx="92532" cy="68973"/>
            </a:xfrm>
            <a:prstGeom prst="rect">
              <a:avLst/>
            </a:prstGeom>
          </p:spPr>
        </p:pic>
        <p:pic>
          <p:nvPicPr>
            <p:cNvPr id="49" name="object 61"/>
            <p:cNvPicPr/>
            <p:nvPr/>
          </p:nvPicPr>
          <p:blipFill>
            <a:blip r:embed="rId9" cstate="print"/>
            <a:stretch>
              <a:fillRect/>
            </a:stretch>
          </p:blipFill>
          <p:spPr>
            <a:xfrm>
              <a:off x="10457135" y="5364879"/>
              <a:ext cx="92519" cy="139623"/>
            </a:xfrm>
            <a:prstGeom prst="rect">
              <a:avLst/>
            </a:prstGeom>
          </p:spPr>
        </p:pic>
        <p:pic>
          <p:nvPicPr>
            <p:cNvPr id="50" name="object 62"/>
            <p:cNvPicPr/>
            <p:nvPr/>
          </p:nvPicPr>
          <p:blipFill>
            <a:blip r:embed="rId10" cstate="print"/>
            <a:stretch>
              <a:fillRect/>
            </a:stretch>
          </p:blipFill>
          <p:spPr>
            <a:xfrm>
              <a:off x="10574900" y="5276548"/>
              <a:ext cx="92519" cy="227952"/>
            </a:xfrm>
            <a:prstGeom prst="rect">
              <a:avLst/>
            </a:prstGeom>
          </p:spPr>
        </p:pic>
        <p:sp>
          <p:nvSpPr>
            <p:cNvPr id="51" name="object 63"/>
            <p:cNvSpPr/>
            <p:nvPr/>
          </p:nvSpPr>
          <p:spPr>
            <a:xfrm>
              <a:off x="10352621" y="4852593"/>
              <a:ext cx="438784" cy="652145"/>
            </a:xfrm>
            <a:custGeom>
              <a:avLst/>
              <a:gdLst/>
              <a:ahLst/>
              <a:cxnLst/>
              <a:rect l="l" t="t" r="r" b="b"/>
              <a:pathLst>
                <a:path w="438784" h="652145">
                  <a:moveTo>
                    <a:pt x="132257" y="418058"/>
                  </a:moveTo>
                  <a:lnTo>
                    <a:pt x="127368" y="413156"/>
                  </a:lnTo>
                  <a:lnTo>
                    <a:pt x="4889" y="413156"/>
                  </a:lnTo>
                  <a:lnTo>
                    <a:pt x="0" y="418058"/>
                  </a:lnTo>
                  <a:lnTo>
                    <a:pt x="0" y="430123"/>
                  </a:lnTo>
                  <a:lnTo>
                    <a:pt x="4889" y="435025"/>
                  </a:lnTo>
                  <a:lnTo>
                    <a:pt x="127355" y="435025"/>
                  </a:lnTo>
                  <a:lnTo>
                    <a:pt x="132257" y="430123"/>
                  </a:lnTo>
                  <a:lnTo>
                    <a:pt x="132257" y="424091"/>
                  </a:lnTo>
                  <a:lnTo>
                    <a:pt x="132257" y="418058"/>
                  </a:lnTo>
                  <a:close/>
                </a:path>
                <a:path w="438784" h="652145">
                  <a:moveTo>
                    <a:pt x="220586" y="368998"/>
                  </a:moveTo>
                  <a:lnTo>
                    <a:pt x="215684" y="364096"/>
                  </a:lnTo>
                  <a:lnTo>
                    <a:pt x="4889" y="364096"/>
                  </a:lnTo>
                  <a:lnTo>
                    <a:pt x="0" y="368998"/>
                  </a:lnTo>
                  <a:lnTo>
                    <a:pt x="0" y="381063"/>
                  </a:lnTo>
                  <a:lnTo>
                    <a:pt x="4889" y="385965"/>
                  </a:lnTo>
                  <a:lnTo>
                    <a:pt x="215684" y="385965"/>
                  </a:lnTo>
                  <a:lnTo>
                    <a:pt x="220586" y="381063"/>
                  </a:lnTo>
                  <a:lnTo>
                    <a:pt x="220586" y="375031"/>
                  </a:lnTo>
                  <a:lnTo>
                    <a:pt x="220586" y="368998"/>
                  </a:lnTo>
                  <a:close/>
                </a:path>
                <a:path w="438784" h="652145">
                  <a:moveTo>
                    <a:pt x="220586" y="319925"/>
                  </a:moveTo>
                  <a:lnTo>
                    <a:pt x="215684" y="315023"/>
                  </a:lnTo>
                  <a:lnTo>
                    <a:pt x="209651" y="315023"/>
                  </a:lnTo>
                  <a:lnTo>
                    <a:pt x="4876" y="315023"/>
                  </a:lnTo>
                  <a:lnTo>
                    <a:pt x="0" y="319925"/>
                  </a:lnTo>
                  <a:lnTo>
                    <a:pt x="0" y="331990"/>
                  </a:lnTo>
                  <a:lnTo>
                    <a:pt x="4876" y="336880"/>
                  </a:lnTo>
                  <a:lnTo>
                    <a:pt x="215684" y="336880"/>
                  </a:lnTo>
                  <a:lnTo>
                    <a:pt x="220586" y="331990"/>
                  </a:lnTo>
                  <a:lnTo>
                    <a:pt x="220586" y="319925"/>
                  </a:lnTo>
                  <a:close/>
                </a:path>
                <a:path w="438784" h="652145">
                  <a:moveTo>
                    <a:pt x="338353" y="4902"/>
                  </a:moveTo>
                  <a:lnTo>
                    <a:pt x="333463" y="0"/>
                  </a:lnTo>
                  <a:lnTo>
                    <a:pt x="316484" y="0"/>
                  </a:lnTo>
                  <a:lnTo>
                    <a:pt x="316484" y="21856"/>
                  </a:lnTo>
                  <a:lnTo>
                    <a:pt x="316484" y="47104"/>
                  </a:lnTo>
                  <a:lnTo>
                    <a:pt x="102819" y="47104"/>
                  </a:lnTo>
                  <a:lnTo>
                    <a:pt x="102819" y="21856"/>
                  </a:lnTo>
                  <a:lnTo>
                    <a:pt x="316484" y="21856"/>
                  </a:lnTo>
                  <a:lnTo>
                    <a:pt x="316484" y="0"/>
                  </a:lnTo>
                  <a:lnTo>
                    <a:pt x="85852" y="0"/>
                  </a:lnTo>
                  <a:lnTo>
                    <a:pt x="80962" y="4902"/>
                  </a:lnTo>
                  <a:lnTo>
                    <a:pt x="80962" y="64071"/>
                  </a:lnTo>
                  <a:lnTo>
                    <a:pt x="85852" y="68973"/>
                  </a:lnTo>
                  <a:lnTo>
                    <a:pt x="333463" y="68973"/>
                  </a:lnTo>
                  <a:lnTo>
                    <a:pt x="338353" y="64071"/>
                  </a:lnTo>
                  <a:lnTo>
                    <a:pt x="338353" y="47104"/>
                  </a:lnTo>
                  <a:lnTo>
                    <a:pt x="338353" y="21856"/>
                  </a:lnTo>
                  <a:lnTo>
                    <a:pt x="338353" y="4902"/>
                  </a:lnTo>
                  <a:close/>
                </a:path>
                <a:path w="438784" h="652145">
                  <a:moveTo>
                    <a:pt x="350126" y="247789"/>
                  </a:moveTo>
                  <a:lnTo>
                    <a:pt x="345224" y="242887"/>
                  </a:lnTo>
                  <a:lnTo>
                    <a:pt x="203619" y="242887"/>
                  </a:lnTo>
                  <a:lnTo>
                    <a:pt x="198716" y="247789"/>
                  </a:lnTo>
                  <a:lnTo>
                    <a:pt x="198716" y="259867"/>
                  </a:lnTo>
                  <a:lnTo>
                    <a:pt x="203619" y="264756"/>
                  </a:lnTo>
                  <a:lnTo>
                    <a:pt x="345224" y="264756"/>
                  </a:lnTo>
                  <a:lnTo>
                    <a:pt x="350126" y="259867"/>
                  </a:lnTo>
                  <a:lnTo>
                    <a:pt x="350126" y="253822"/>
                  </a:lnTo>
                  <a:lnTo>
                    <a:pt x="350126" y="247789"/>
                  </a:lnTo>
                  <a:close/>
                </a:path>
                <a:path w="438784" h="652145">
                  <a:moveTo>
                    <a:pt x="432562" y="369976"/>
                  </a:moveTo>
                  <a:lnTo>
                    <a:pt x="427672" y="365074"/>
                  </a:lnTo>
                  <a:lnTo>
                    <a:pt x="344944" y="365074"/>
                  </a:lnTo>
                  <a:lnTo>
                    <a:pt x="340055" y="369976"/>
                  </a:lnTo>
                  <a:lnTo>
                    <a:pt x="340055" y="647001"/>
                  </a:lnTo>
                  <a:lnTo>
                    <a:pt x="344944" y="651903"/>
                  </a:lnTo>
                  <a:lnTo>
                    <a:pt x="427672" y="651903"/>
                  </a:lnTo>
                  <a:lnTo>
                    <a:pt x="432562" y="647001"/>
                  </a:lnTo>
                  <a:lnTo>
                    <a:pt x="432562" y="459524"/>
                  </a:lnTo>
                  <a:lnTo>
                    <a:pt x="427672" y="454634"/>
                  </a:lnTo>
                  <a:lnTo>
                    <a:pt x="415594" y="454634"/>
                  </a:lnTo>
                  <a:lnTo>
                    <a:pt x="410692" y="459524"/>
                  </a:lnTo>
                  <a:lnTo>
                    <a:pt x="410692" y="630047"/>
                  </a:lnTo>
                  <a:lnTo>
                    <a:pt x="361911" y="630047"/>
                  </a:lnTo>
                  <a:lnTo>
                    <a:pt x="361911" y="386943"/>
                  </a:lnTo>
                  <a:lnTo>
                    <a:pt x="410692" y="386943"/>
                  </a:lnTo>
                  <a:lnTo>
                    <a:pt x="410692" y="420585"/>
                  </a:lnTo>
                  <a:lnTo>
                    <a:pt x="415594" y="425488"/>
                  </a:lnTo>
                  <a:lnTo>
                    <a:pt x="421627" y="425488"/>
                  </a:lnTo>
                  <a:lnTo>
                    <a:pt x="427672" y="425488"/>
                  </a:lnTo>
                  <a:lnTo>
                    <a:pt x="432562" y="420585"/>
                  </a:lnTo>
                  <a:lnTo>
                    <a:pt x="432562" y="369976"/>
                  </a:lnTo>
                  <a:close/>
                </a:path>
                <a:path w="438784" h="652145">
                  <a:moveTo>
                    <a:pt x="438454" y="198716"/>
                  </a:moveTo>
                  <a:lnTo>
                    <a:pt x="433565" y="193814"/>
                  </a:lnTo>
                  <a:lnTo>
                    <a:pt x="203619" y="193814"/>
                  </a:lnTo>
                  <a:lnTo>
                    <a:pt x="198729" y="198716"/>
                  </a:lnTo>
                  <a:lnTo>
                    <a:pt x="198729" y="210794"/>
                  </a:lnTo>
                  <a:lnTo>
                    <a:pt x="203619" y="215684"/>
                  </a:lnTo>
                  <a:lnTo>
                    <a:pt x="433565" y="215684"/>
                  </a:lnTo>
                  <a:lnTo>
                    <a:pt x="438454" y="210794"/>
                  </a:lnTo>
                  <a:lnTo>
                    <a:pt x="438454" y="204749"/>
                  </a:lnTo>
                  <a:lnTo>
                    <a:pt x="438454" y="198716"/>
                  </a:lnTo>
                  <a:close/>
                </a:path>
                <a:path w="438784" h="652145">
                  <a:moveTo>
                    <a:pt x="438454" y="149656"/>
                  </a:moveTo>
                  <a:lnTo>
                    <a:pt x="433552" y="144754"/>
                  </a:lnTo>
                  <a:lnTo>
                    <a:pt x="427520" y="144754"/>
                  </a:lnTo>
                  <a:lnTo>
                    <a:pt x="203619" y="144754"/>
                  </a:lnTo>
                  <a:lnTo>
                    <a:pt x="198716" y="149656"/>
                  </a:lnTo>
                  <a:lnTo>
                    <a:pt x="198716" y="161721"/>
                  </a:lnTo>
                  <a:lnTo>
                    <a:pt x="203619" y="166611"/>
                  </a:lnTo>
                  <a:lnTo>
                    <a:pt x="433552" y="166611"/>
                  </a:lnTo>
                  <a:lnTo>
                    <a:pt x="438454" y="161721"/>
                  </a:lnTo>
                  <a:lnTo>
                    <a:pt x="438454" y="149656"/>
                  </a:lnTo>
                  <a:close/>
                </a:path>
                <a:path w="438784" h="652145">
                  <a:moveTo>
                    <a:pt x="438454" y="100584"/>
                  </a:moveTo>
                  <a:lnTo>
                    <a:pt x="433552" y="95681"/>
                  </a:lnTo>
                  <a:lnTo>
                    <a:pt x="427520" y="95681"/>
                  </a:lnTo>
                  <a:lnTo>
                    <a:pt x="203619" y="95681"/>
                  </a:lnTo>
                  <a:lnTo>
                    <a:pt x="198716" y="100584"/>
                  </a:lnTo>
                  <a:lnTo>
                    <a:pt x="198716" y="112649"/>
                  </a:lnTo>
                  <a:lnTo>
                    <a:pt x="203619" y="117538"/>
                  </a:lnTo>
                  <a:lnTo>
                    <a:pt x="433552" y="117538"/>
                  </a:lnTo>
                  <a:lnTo>
                    <a:pt x="438454" y="112649"/>
                  </a:lnTo>
                  <a:lnTo>
                    <a:pt x="438454" y="100584"/>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52" name="object 64"/>
          <p:cNvGrpSpPr/>
          <p:nvPr/>
        </p:nvGrpSpPr>
        <p:grpSpPr>
          <a:xfrm>
            <a:off x="10953942" y="5181993"/>
            <a:ext cx="511726" cy="486517"/>
            <a:chOff x="11177996" y="5049915"/>
            <a:chExt cx="535940" cy="502284"/>
          </a:xfrm>
        </p:grpSpPr>
        <p:sp>
          <p:nvSpPr>
            <p:cNvPr id="53" name="object 65"/>
            <p:cNvSpPr/>
            <p:nvPr/>
          </p:nvSpPr>
          <p:spPr>
            <a:xfrm>
              <a:off x="11177994" y="5049926"/>
              <a:ext cx="535940" cy="502284"/>
            </a:xfrm>
            <a:custGeom>
              <a:avLst/>
              <a:gdLst/>
              <a:ahLst/>
              <a:cxnLst/>
              <a:rect l="l" t="t" r="r" b="b"/>
              <a:pathLst>
                <a:path w="535940" h="502285">
                  <a:moveTo>
                    <a:pt x="89979" y="46520"/>
                  </a:moveTo>
                  <a:lnTo>
                    <a:pt x="85293" y="41833"/>
                  </a:lnTo>
                  <a:lnTo>
                    <a:pt x="73736" y="41833"/>
                  </a:lnTo>
                  <a:lnTo>
                    <a:pt x="69049" y="46520"/>
                  </a:lnTo>
                  <a:lnTo>
                    <a:pt x="69049" y="58077"/>
                  </a:lnTo>
                  <a:lnTo>
                    <a:pt x="73736" y="62763"/>
                  </a:lnTo>
                  <a:lnTo>
                    <a:pt x="79514" y="62763"/>
                  </a:lnTo>
                  <a:lnTo>
                    <a:pt x="85293" y="62763"/>
                  </a:lnTo>
                  <a:lnTo>
                    <a:pt x="89979" y="58077"/>
                  </a:lnTo>
                  <a:lnTo>
                    <a:pt x="89979" y="46520"/>
                  </a:lnTo>
                  <a:close/>
                </a:path>
                <a:path w="535940" h="502285">
                  <a:moveTo>
                    <a:pt x="131826" y="46520"/>
                  </a:moveTo>
                  <a:lnTo>
                    <a:pt x="127139" y="41833"/>
                  </a:lnTo>
                  <a:lnTo>
                    <a:pt x="115582" y="41833"/>
                  </a:lnTo>
                  <a:lnTo>
                    <a:pt x="110896" y="46520"/>
                  </a:lnTo>
                  <a:lnTo>
                    <a:pt x="110896" y="58077"/>
                  </a:lnTo>
                  <a:lnTo>
                    <a:pt x="115582" y="62763"/>
                  </a:lnTo>
                  <a:lnTo>
                    <a:pt x="121361" y="62763"/>
                  </a:lnTo>
                  <a:lnTo>
                    <a:pt x="127139" y="62763"/>
                  </a:lnTo>
                  <a:lnTo>
                    <a:pt x="131826" y="58077"/>
                  </a:lnTo>
                  <a:lnTo>
                    <a:pt x="131826" y="46520"/>
                  </a:lnTo>
                  <a:close/>
                </a:path>
                <a:path w="535940" h="502285">
                  <a:moveTo>
                    <a:pt x="173672" y="46520"/>
                  </a:moveTo>
                  <a:lnTo>
                    <a:pt x="168986" y="41833"/>
                  </a:lnTo>
                  <a:lnTo>
                    <a:pt x="157429" y="41833"/>
                  </a:lnTo>
                  <a:lnTo>
                    <a:pt x="152742" y="46520"/>
                  </a:lnTo>
                  <a:lnTo>
                    <a:pt x="152742" y="58077"/>
                  </a:lnTo>
                  <a:lnTo>
                    <a:pt x="157429" y="62763"/>
                  </a:lnTo>
                  <a:lnTo>
                    <a:pt x="163207" y="62763"/>
                  </a:lnTo>
                  <a:lnTo>
                    <a:pt x="168986" y="62763"/>
                  </a:lnTo>
                  <a:lnTo>
                    <a:pt x="173672" y="58077"/>
                  </a:lnTo>
                  <a:lnTo>
                    <a:pt x="173672" y="46520"/>
                  </a:lnTo>
                  <a:close/>
                </a:path>
                <a:path w="535940" h="502285">
                  <a:moveTo>
                    <a:pt x="341071" y="46520"/>
                  </a:moveTo>
                  <a:lnTo>
                    <a:pt x="336384" y="41833"/>
                  </a:lnTo>
                  <a:lnTo>
                    <a:pt x="324827" y="41833"/>
                  </a:lnTo>
                  <a:lnTo>
                    <a:pt x="320141" y="46520"/>
                  </a:lnTo>
                  <a:lnTo>
                    <a:pt x="320141" y="58077"/>
                  </a:lnTo>
                  <a:lnTo>
                    <a:pt x="324827" y="62763"/>
                  </a:lnTo>
                  <a:lnTo>
                    <a:pt x="330606" y="62763"/>
                  </a:lnTo>
                  <a:lnTo>
                    <a:pt x="336384" y="62763"/>
                  </a:lnTo>
                  <a:lnTo>
                    <a:pt x="341071" y="58077"/>
                  </a:lnTo>
                  <a:lnTo>
                    <a:pt x="341071" y="46520"/>
                  </a:lnTo>
                  <a:close/>
                </a:path>
                <a:path w="535940" h="502285">
                  <a:moveTo>
                    <a:pt x="472909" y="46520"/>
                  </a:moveTo>
                  <a:lnTo>
                    <a:pt x="468223" y="41833"/>
                  </a:lnTo>
                  <a:lnTo>
                    <a:pt x="366687" y="41833"/>
                  </a:lnTo>
                  <a:lnTo>
                    <a:pt x="362000" y="46520"/>
                  </a:lnTo>
                  <a:lnTo>
                    <a:pt x="362000" y="58077"/>
                  </a:lnTo>
                  <a:lnTo>
                    <a:pt x="366687" y="62763"/>
                  </a:lnTo>
                  <a:lnTo>
                    <a:pt x="372465" y="62763"/>
                  </a:lnTo>
                  <a:lnTo>
                    <a:pt x="468223" y="62763"/>
                  </a:lnTo>
                  <a:lnTo>
                    <a:pt x="472909" y="58077"/>
                  </a:lnTo>
                  <a:lnTo>
                    <a:pt x="472909" y="46520"/>
                  </a:lnTo>
                  <a:close/>
                </a:path>
                <a:path w="535940" h="502285">
                  <a:moveTo>
                    <a:pt x="535673" y="31381"/>
                  </a:moveTo>
                  <a:lnTo>
                    <a:pt x="533552" y="20929"/>
                  </a:lnTo>
                  <a:lnTo>
                    <a:pt x="533196" y="19177"/>
                  </a:lnTo>
                  <a:lnTo>
                    <a:pt x="526465" y="9194"/>
                  </a:lnTo>
                  <a:lnTo>
                    <a:pt x="516496" y="2463"/>
                  </a:lnTo>
                  <a:lnTo>
                    <a:pt x="514756" y="2120"/>
                  </a:lnTo>
                  <a:lnTo>
                    <a:pt x="514756" y="25615"/>
                  </a:lnTo>
                  <a:lnTo>
                    <a:pt x="514756" y="83693"/>
                  </a:lnTo>
                  <a:lnTo>
                    <a:pt x="514756" y="104622"/>
                  </a:lnTo>
                  <a:lnTo>
                    <a:pt x="514756" y="476580"/>
                  </a:lnTo>
                  <a:lnTo>
                    <a:pt x="510057" y="481266"/>
                  </a:lnTo>
                  <a:lnTo>
                    <a:pt x="25628" y="481266"/>
                  </a:lnTo>
                  <a:lnTo>
                    <a:pt x="20929" y="476580"/>
                  </a:lnTo>
                  <a:lnTo>
                    <a:pt x="20929" y="104622"/>
                  </a:lnTo>
                  <a:lnTo>
                    <a:pt x="514756" y="104622"/>
                  </a:lnTo>
                  <a:lnTo>
                    <a:pt x="514756" y="83693"/>
                  </a:lnTo>
                  <a:lnTo>
                    <a:pt x="20929" y="83693"/>
                  </a:lnTo>
                  <a:lnTo>
                    <a:pt x="20929" y="25615"/>
                  </a:lnTo>
                  <a:lnTo>
                    <a:pt x="25628" y="20929"/>
                  </a:lnTo>
                  <a:lnTo>
                    <a:pt x="510057" y="20929"/>
                  </a:lnTo>
                  <a:lnTo>
                    <a:pt x="514756" y="25615"/>
                  </a:lnTo>
                  <a:lnTo>
                    <a:pt x="514756" y="2120"/>
                  </a:lnTo>
                  <a:lnTo>
                    <a:pt x="504291" y="0"/>
                  </a:lnTo>
                  <a:lnTo>
                    <a:pt x="31394" y="0"/>
                  </a:lnTo>
                  <a:lnTo>
                    <a:pt x="19177" y="2463"/>
                  </a:lnTo>
                  <a:lnTo>
                    <a:pt x="9207" y="9194"/>
                  </a:lnTo>
                  <a:lnTo>
                    <a:pt x="2463" y="19177"/>
                  </a:lnTo>
                  <a:lnTo>
                    <a:pt x="0" y="31381"/>
                  </a:lnTo>
                  <a:lnTo>
                    <a:pt x="0" y="470814"/>
                  </a:lnTo>
                  <a:lnTo>
                    <a:pt x="2463" y="483006"/>
                  </a:lnTo>
                  <a:lnTo>
                    <a:pt x="9207" y="492988"/>
                  </a:lnTo>
                  <a:lnTo>
                    <a:pt x="19177" y="499719"/>
                  </a:lnTo>
                  <a:lnTo>
                    <a:pt x="31394" y="502196"/>
                  </a:lnTo>
                  <a:lnTo>
                    <a:pt x="504291" y="502196"/>
                  </a:lnTo>
                  <a:lnTo>
                    <a:pt x="535673" y="470814"/>
                  </a:lnTo>
                  <a:lnTo>
                    <a:pt x="535673" y="104622"/>
                  </a:lnTo>
                  <a:lnTo>
                    <a:pt x="535673" y="83693"/>
                  </a:lnTo>
                  <a:lnTo>
                    <a:pt x="535673" y="31381"/>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54" name="object 66"/>
            <p:cNvPicPr/>
            <p:nvPr/>
          </p:nvPicPr>
          <p:blipFill>
            <a:blip r:embed="rId11" cstate="print"/>
            <a:stretch>
              <a:fillRect/>
            </a:stretch>
          </p:blipFill>
          <p:spPr>
            <a:xfrm>
              <a:off x="11266959" y="5258137"/>
              <a:ext cx="106667" cy="190373"/>
            </a:xfrm>
            <a:prstGeom prst="rect">
              <a:avLst/>
            </a:prstGeom>
          </p:spPr>
        </p:pic>
        <p:pic>
          <p:nvPicPr>
            <p:cNvPr id="55" name="object 67"/>
            <p:cNvPicPr/>
            <p:nvPr/>
          </p:nvPicPr>
          <p:blipFill>
            <a:blip r:embed="rId12" cstate="print"/>
            <a:stretch>
              <a:fillRect/>
            </a:stretch>
          </p:blipFill>
          <p:spPr>
            <a:xfrm>
              <a:off x="11518049" y="5258137"/>
              <a:ext cx="106667" cy="190373"/>
            </a:xfrm>
            <a:prstGeom prst="rect">
              <a:avLst/>
            </a:prstGeom>
          </p:spPr>
        </p:pic>
        <p:sp>
          <p:nvSpPr>
            <p:cNvPr id="56" name="object 68"/>
            <p:cNvSpPr/>
            <p:nvPr/>
          </p:nvSpPr>
          <p:spPr>
            <a:xfrm>
              <a:off x="11413529" y="5216503"/>
              <a:ext cx="64769" cy="273050"/>
            </a:xfrm>
            <a:custGeom>
              <a:avLst/>
              <a:gdLst/>
              <a:ahLst/>
              <a:cxnLst/>
              <a:rect l="l" t="t" r="r" b="b"/>
              <a:pathLst>
                <a:path w="64770" h="273050">
                  <a:moveTo>
                    <a:pt x="49250" y="0"/>
                  </a:moveTo>
                  <a:lnTo>
                    <a:pt x="43865" y="3848"/>
                  </a:lnTo>
                  <a:lnTo>
                    <a:pt x="0" y="267030"/>
                  </a:lnTo>
                  <a:lnTo>
                    <a:pt x="4914" y="272834"/>
                  </a:lnTo>
                  <a:lnTo>
                    <a:pt x="16421" y="272834"/>
                  </a:lnTo>
                  <a:lnTo>
                    <a:pt x="20853" y="269214"/>
                  </a:lnTo>
                  <a:lnTo>
                    <a:pt x="64503" y="7289"/>
                  </a:lnTo>
                  <a:lnTo>
                    <a:pt x="60655" y="1904"/>
                  </a:lnTo>
                  <a:lnTo>
                    <a:pt x="54952" y="952"/>
                  </a:lnTo>
                  <a:lnTo>
                    <a:pt x="49250"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57" name="object 69"/>
          <p:cNvGrpSpPr/>
          <p:nvPr/>
        </p:nvGrpSpPr>
        <p:grpSpPr>
          <a:xfrm>
            <a:off x="9280915" y="5229344"/>
            <a:ext cx="515970" cy="439773"/>
            <a:chOff x="9425803" y="5098801"/>
            <a:chExt cx="540385" cy="454025"/>
          </a:xfrm>
        </p:grpSpPr>
        <p:sp>
          <p:nvSpPr>
            <p:cNvPr id="58" name="object 70"/>
            <p:cNvSpPr/>
            <p:nvPr/>
          </p:nvSpPr>
          <p:spPr>
            <a:xfrm>
              <a:off x="9425800" y="5098808"/>
              <a:ext cx="540385" cy="454025"/>
            </a:xfrm>
            <a:custGeom>
              <a:avLst/>
              <a:gdLst/>
              <a:ahLst/>
              <a:cxnLst/>
              <a:rect l="l" t="t" r="r" b="b"/>
              <a:pathLst>
                <a:path w="540384" h="454025">
                  <a:moveTo>
                    <a:pt x="296951" y="324358"/>
                  </a:moveTo>
                  <a:lnTo>
                    <a:pt x="292976" y="320382"/>
                  </a:lnTo>
                  <a:lnTo>
                    <a:pt x="247230" y="320382"/>
                  </a:lnTo>
                  <a:lnTo>
                    <a:pt x="243255" y="324358"/>
                  </a:lnTo>
                  <a:lnTo>
                    <a:pt x="243255" y="334175"/>
                  </a:lnTo>
                  <a:lnTo>
                    <a:pt x="247230" y="338150"/>
                  </a:lnTo>
                  <a:lnTo>
                    <a:pt x="252133" y="338150"/>
                  </a:lnTo>
                  <a:lnTo>
                    <a:pt x="292976" y="338150"/>
                  </a:lnTo>
                  <a:lnTo>
                    <a:pt x="296951" y="334175"/>
                  </a:lnTo>
                  <a:lnTo>
                    <a:pt x="296951" y="324358"/>
                  </a:lnTo>
                  <a:close/>
                </a:path>
                <a:path w="540384" h="454025">
                  <a:moveTo>
                    <a:pt x="540194" y="35534"/>
                  </a:moveTo>
                  <a:lnTo>
                    <a:pt x="537400" y="21717"/>
                  </a:lnTo>
                  <a:lnTo>
                    <a:pt x="534733" y="17767"/>
                  </a:lnTo>
                  <a:lnTo>
                    <a:pt x="529767" y="10414"/>
                  </a:lnTo>
                  <a:lnTo>
                    <a:pt x="522427" y="5461"/>
                  </a:lnTo>
                  <a:lnTo>
                    <a:pt x="522427" y="25742"/>
                  </a:lnTo>
                  <a:lnTo>
                    <a:pt x="522427" y="286512"/>
                  </a:lnTo>
                  <a:lnTo>
                    <a:pt x="522427" y="304292"/>
                  </a:lnTo>
                  <a:lnTo>
                    <a:pt x="522427" y="346290"/>
                  </a:lnTo>
                  <a:lnTo>
                    <a:pt x="514451" y="354253"/>
                  </a:lnTo>
                  <a:lnTo>
                    <a:pt x="318223" y="354253"/>
                  </a:lnTo>
                  <a:lnTo>
                    <a:pt x="318223" y="436118"/>
                  </a:lnTo>
                  <a:lnTo>
                    <a:pt x="221983" y="436118"/>
                  </a:lnTo>
                  <a:lnTo>
                    <a:pt x="224472" y="419671"/>
                  </a:lnTo>
                  <a:lnTo>
                    <a:pt x="226174" y="401993"/>
                  </a:lnTo>
                  <a:lnTo>
                    <a:pt x="227241" y="385356"/>
                  </a:lnTo>
                  <a:lnTo>
                    <a:pt x="227799" y="372033"/>
                  </a:lnTo>
                  <a:lnTo>
                    <a:pt x="312394" y="372033"/>
                  </a:lnTo>
                  <a:lnTo>
                    <a:pt x="312953" y="385356"/>
                  </a:lnTo>
                  <a:lnTo>
                    <a:pt x="314020" y="401993"/>
                  </a:lnTo>
                  <a:lnTo>
                    <a:pt x="315722" y="419671"/>
                  </a:lnTo>
                  <a:lnTo>
                    <a:pt x="318223" y="436118"/>
                  </a:lnTo>
                  <a:lnTo>
                    <a:pt x="318223" y="354253"/>
                  </a:lnTo>
                  <a:lnTo>
                    <a:pt x="25742" y="354253"/>
                  </a:lnTo>
                  <a:lnTo>
                    <a:pt x="17780" y="346290"/>
                  </a:lnTo>
                  <a:lnTo>
                    <a:pt x="17780" y="304292"/>
                  </a:lnTo>
                  <a:lnTo>
                    <a:pt x="522427" y="304292"/>
                  </a:lnTo>
                  <a:lnTo>
                    <a:pt x="522427" y="286512"/>
                  </a:lnTo>
                  <a:lnTo>
                    <a:pt x="499071" y="286512"/>
                  </a:lnTo>
                  <a:lnTo>
                    <a:pt x="499071" y="150444"/>
                  </a:lnTo>
                  <a:lnTo>
                    <a:pt x="495096" y="146469"/>
                  </a:lnTo>
                  <a:lnTo>
                    <a:pt x="485292" y="146469"/>
                  </a:lnTo>
                  <a:lnTo>
                    <a:pt x="481304" y="150444"/>
                  </a:lnTo>
                  <a:lnTo>
                    <a:pt x="481304" y="286512"/>
                  </a:lnTo>
                  <a:lnTo>
                    <a:pt x="58889" y="286512"/>
                  </a:lnTo>
                  <a:lnTo>
                    <a:pt x="58889" y="58940"/>
                  </a:lnTo>
                  <a:lnTo>
                    <a:pt x="59944" y="57886"/>
                  </a:lnTo>
                  <a:lnTo>
                    <a:pt x="480250" y="57886"/>
                  </a:lnTo>
                  <a:lnTo>
                    <a:pt x="481304" y="58940"/>
                  </a:lnTo>
                  <a:lnTo>
                    <a:pt x="481304" y="119595"/>
                  </a:lnTo>
                  <a:lnTo>
                    <a:pt x="485292" y="123583"/>
                  </a:lnTo>
                  <a:lnTo>
                    <a:pt x="495096" y="123583"/>
                  </a:lnTo>
                  <a:lnTo>
                    <a:pt x="499071" y="119595"/>
                  </a:lnTo>
                  <a:lnTo>
                    <a:pt x="499071" y="60236"/>
                  </a:lnTo>
                  <a:lnTo>
                    <a:pt x="498589" y="57886"/>
                  </a:lnTo>
                  <a:lnTo>
                    <a:pt x="497484" y="52412"/>
                  </a:lnTo>
                  <a:lnTo>
                    <a:pt x="493179" y="46024"/>
                  </a:lnTo>
                  <a:lnTo>
                    <a:pt x="486778" y="41706"/>
                  </a:lnTo>
                  <a:lnTo>
                    <a:pt x="478955" y="40119"/>
                  </a:lnTo>
                  <a:lnTo>
                    <a:pt x="61239" y="40119"/>
                  </a:lnTo>
                  <a:lnTo>
                    <a:pt x="53416" y="41706"/>
                  </a:lnTo>
                  <a:lnTo>
                    <a:pt x="47015" y="46024"/>
                  </a:lnTo>
                  <a:lnTo>
                    <a:pt x="42710" y="52412"/>
                  </a:lnTo>
                  <a:lnTo>
                    <a:pt x="41122" y="60236"/>
                  </a:lnTo>
                  <a:lnTo>
                    <a:pt x="41122" y="286512"/>
                  </a:lnTo>
                  <a:lnTo>
                    <a:pt x="17780" y="286512"/>
                  </a:lnTo>
                  <a:lnTo>
                    <a:pt x="17780" y="25742"/>
                  </a:lnTo>
                  <a:lnTo>
                    <a:pt x="25742" y="17767"/>
                  </a:lnTo>
                  <a:lnTo>
                    <a:pt x="514451" y="17767"/>
                  </a:lnTo>
                  <a:lnTo>
                    <a:pt x="522427" y="25742"/>
                  </a:lnTo>
                  <a:lnTo>
                    <a:pt x="522427" y="5461"/>
                  </a:lnTo>
                  <a:lnTo>
                    <a:pt x="518477" y="2794"/>
                  </a:lnTo>
                  <a:lnTo>
                    <a:pt x="504659" y="0"/>
                  </a:lnTo>
                  <a:lnTo>
                    <a:pt x="35547" y="0"/>
                  </a:lnTo>
                  <a:lnTo>
                    <a:pt x="21729" y="2794"/>
                  </a:lnTo>
                  <a:lnTo>
                    <a:pt x="10426" y="10414"/>
                  </a:lnTo>
                  <a:lnTo>
                    <a:pt x="2794" y="21717"/>
                  </a:lnTo>
                  <a:lnTo>
                    <a:pt x="0" y="35534"/>
                  </a:lnTo>
                  <a:lnTo>
                    <a:pt x="0" y="336486"/>
                  </a:lnTo>
                  <a:lnTo>
                    <a:pt x="2794" y="350304"/>
                  </a:lnTo>
                  <a:lnTo>
                    <a:pt x="10426" y="361607"/>
                  </a:lnTo>
                  <a:lnTo>
                    <a:pt x="21729" y="369239"/>
                  </a:lnTo>
                  <a:lnTo>
                    <a:pt x="35547" y="372033"/>
                  </a:lnTo>
                  <a:lnTo>
                    <a:pt x="210032" y="372033"/>
                  </a:lnTo>
                  <a:lnTo>
                    <a:pt x="209346" y="387235"/>
                  </a:lnTo>
                  <a:lnTo>
                    <a:pt x="208140" y="404533"/>
                  </a:lnTo>
                  <a:lnTo>
                    <a:pt x="206324" y="421601"/>
                  </a:lnTo>
                  <a:lnTo>
                    <a:pt x="203835" y="436118"/>
                  </a:lnTo>
                  <a:lnTo>
                    <a:pt x="160680" y="436118"/>
                  </a:lnTo>
                  <a:lnTo>
                    <a:pt x="156705" y="440093"/>
                  </a:lnTo>
                  <a:lnTo>
                    <a:pt x="156705" y="449897"/>
                  </a:lnTo>
                  <a:lnTo>
                    <a:pt x="160680" y="453885"/>
                  </a:lnTo>
                  <a:lnTo>
                    <a:pt x="379526" y="453885"/>
                  </a:lnTo>
                  <a:lnTo>
                    <a:pt x="383501" y="449897"/>
                  </a:lnTo>
                  <a:lnTo>
                    <a:pt x="383501" y="440093"/>
                  </a:lnTo>
                  <a:lnTo>
                    <a:pt x="379526" y="436118"/>
                  </a:lnTo>
                  <a:lnTo>
                    <a:pt x="336372" y="436118"/>
                  </a:lnTo>
                  <a:lnTo>
                    <a:pt x="333870" y="421601"/>
                  </a:lnTo>
                  <a:lnTo>
                    <a:pt x="332066" y="404533"/>
                  </a:lnTo>
                  <a:lnTo>
                    <a:pt x="330873" y="387235"/>
                  </a:lnTo>
                  <a:lnTo>
                    <a:pt x="330187" y="372033"/>
                  </a:lnTo>
                  <a:lnTo>
                    <a:pt x="504659" y="372033"/>
                  </a:lnTo>
                  <a:lnTo>
                    <a:pt x="518477" y="369239"/>
                  </a:lnTo>
                  <a:lnTo>
                    <a:pt x="529767" y="361607"/>
                  </a:lnTo>
                  <a:lnTo>
                    <a:pt x="534733" y="354253"/>
                  </a:lnTo>
                  <a:lnTo>
                    <a:pt x="537400" y="350304"/>
                  </a:lnTo>
                  <a:lnTo>
                    <a:pt x="540194" y="336486"/>
                  </a:lnTo>
                  <a:lnTo>
                    <a:pt x="540194" y="304292"/>
                  </a:lnTo>
                  <a:lnTo>
                    <a:pt x="540194" y="286512"/>
                  </a:lnTo>
                  <a:lnTo>
                    <a:pt x="540194" y="35534"/>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59" name="object 71"/>
            <p:cNvPicPr/>
            <p:nvPr/>
          </p:nvPicPr>
          <p:blipFill>
            <a:blip r:embed="rId13" cstate="print"/>
            <a:stretch>
              <a:fillRect/>
            </a:stretch>
          </p:blipFill>
          <p:spPr>
            <a:xfrm>
              <a:off x="9585503" y="5200647"/>
              <a:ext cx="244728" cy="144208"/>
            </a:xfrm>
            <a:prstGeom prst="rect">
              <a:avLst/>
            </a:prstGeom>
          </p:spPr>
        </p:pic>
      </p:grpSp>
      <p:grpSp>
        <p:nvGrpSpPr>
          <p:cNvPr id="60" name="object 72"/>
          <p:cNvGrpSpPr/>
          <p:nvPr/>
        </p:nvGrpSpPr>
        <p:grpSpPr>
          <a:xfrm>
            <a:off x="9266643" y="3073157"/>
            <a:ext cx="761525" cy="648896"/>
            <a:chOff x="9410857" y="2872737"/>
            <a:chExt cx="797560" cy="669925"/>
          </a:xfrm>
        </p:grpSpPr>
        <p:sp>
          <p:nvSpPr>
            <p:cNvPr id="61" name="object 73"/>
            <p:cNvSpPr/>
            <p:nvPr/>
          </p:nvSpPr>
          <p:spPr>
            <a:xfrm>
              <a:off x="9410852" y="2872739"/>
              <a:ext cx="797560" cy="669925"/>
            </a:xfrm>
            <a:custGeom>
              <a:avLst/>
              <a:gdLst/>
              <a:ahLst/>
              <a:cxnLst/>
              <a:rect l="l" t="t" r="r" b="b"/>
              <a:pathLst>
                <a:path w="797559" h="669925">
                  <a:moveTo>
                    <a:pt x="438188" y="478650"/>
                  </a:moveTo>
                  <a:lnTo>
                    <a:pt x="432308" y="472770"/>
                  </a:lnTo>
                  <a:lnTo>
                    <a:pt x="364807" y="472770"/>
                  </a:lnTo>
                  <a:lnTo>
                    <a:pt x="358940" y="478650"/>
                  </a:lnTo>
                  <a:lnTo>
                    <a:pt x="358940" y="493128"/>
                  </a:lnTo>
                  <a:lnTo>
                    <a:pt x="364807" y="498995"/>
                  </a:lnTo>
                  <a:lnTo>
                    <a:pt x="372046" y="498995"/>
                  </a:lnTo>
                  <a:lnTo>
                    <a:pt x="432308" y="498995"/>
                  </a:lnTo>
                  <a:lnTo>
                    <a:pt x="438188" y="493128"/>
                  </a:lnTo>
                  <a:lnTo>
                    <a:pt x="438188" y="478650"/>
                  </a:lnTo>
                  <a:close/>
                </a:path>
                <a:path w="797559" h="669925">
                  <a:moveTo>
                    <a:pt x="797115" y="52438"/>
                  </a:moveTo>
                  <a:lnTo>
                    <a:pt x="792988" y="32054"/>
                  </a:lnTo>
                  <a:lnTo>
                    <a:pt x="789051" y="26225"/>
                  </a:lnTo>
                  <a:lnTo>
                    <a:pt x="781735" y="15379"/>
                  </a:lnTo>
                  <a:lnTo>
                    <a:pt x="770890" y="8064"/>
                  </a:lnTo>
                  <a:lnTo>
                    <a:pt x="770890" y="52438"/>
                  </a:lnTo>
                  <a:lnTo>
                    <a:pt x="770890" y="422783"/>
                  </a:lnTo>
                  <a:lnTo>
                    <a:pt x="770890" y="449021"/>
                  </a:lnTo>
                  <a:lnTo>
                    <a:pt x="770890" y="496531"/>
                  </a:lnTo>
                  <a:lnTo>
                    <a:pt x="768819" y="506730"/>
                  </a:lnTo>
                  <a:lnTo>
                    <a:pt x="763206" y="515061"/>
                  </a:lnTo>
                  <a:lnTo>
                    <a:pt x="754862" y="520687"/>
                  </a:lnTo>
                  <a:lnTo>
                    <a:pt x="744677" y="522744"/>
                  </a:lnTo>
                  <a:lnTo>
                    <a:pt x="469569" y="522744"/>
                  </a:lnTo>
                  <a:lnTo>
                    <a:pt x="469569" y="643534"/>
                  </a:lnTo>
                  <a:lnTo>
                    <a:pt x="327545" y="643534"/>
                  </a:lnTo>
                  <a:lnTo>
                    <a:pt x="331228" y="619277"/>
                  </a:lnTo>
                  <a:lnTo>
                    <a:pt x="333743" y="593204"/>
                  </a:lnTo>
                  <a:lnTo>
                    <a:pt x="335305" y="568642"/>
                  </a:lnTo>
                  <a:lnTo>
                    <a:pt x="336143" y="548970"/>
                  </a:lnTo>
                  <a:lnTo>
                    <a:pt x="460971" y="548970"/>
                  </a:lnTo>
                  <a:lnTo>
                    <a:pt x="461797" y="568642"/>
                  </a:lnTo>
                  <a:lnTo>
                    <a:pt x="463359" y="593204"/>
                  </a:lnTo>
                  <a:lnTo>
                    <a:pt x="465886" y="619277"/>
                  </a:lnTo>
                  <a:lnTo>
                    <a:pt x="469569" y="643534"/>
                  </a:lnTo>
                  <a:lnTo>
                    <a:pt x="469569" y="522744"/>
                  </a:lnTo>
                  <a:lnTo>
                    <a:pt x="52438" y="522744"/>
                  </a:lnTo>
                  <a:lnTo>
                    <a:pt x="42240" y="520687"/>
                  </a:lnTo>
                  <a:lnTo>
                    <a:pt x="33909" y="515061"/>
                  </a:lnTo>
                  <a:lnTo>
                    <a:pt x="28282" y="506730"/>
                  </a:lnTo>
                  <a:lnTo>
                    <a:pt x="26225" y="496531"/>
                  </a:lnTo>
                  <a:lnTo>
                    <a:pt x="26225" y="449021"/>
                  </a:lnTo>
                  <a:lnTo>
                    <a:pt x="770890" y="449021"/>
                  </a:lnTo>
                  <a:lnTo>
                    <a:pt x="770890" y="422783"/>
                  </a:lnTo>
                  <a:lnTo>
                    <a:pt x="736447" y="422783"/>
                  </a:lnTo>
                  <a:lnTo>
                    <a:pt x="736447" y="221996"/>
                  </a:lnTo>
                  <a:lnTo>
                    <a:pt x="730567" y="216128"/>
                  </a:lnTo>
                  <a:lnTo>
                    <a:pt x="716089" y="216128"/>
                  </a:lnTo>
                  <a:lnTo>
                    <a:pt x="710222" y="221996"/>
                  </a:lnTo>
                  <a:lnTo>
                    <a:pt x="710222" y="422783"/>
                  </a:lnTo>
                  <a:lnTo>
                    <a:pt x="86893" y="422783"/>
                  </a:lnTo>
                  <a:lnTo>
                    <a:pt x="86893" y="86982"/>
                  </a:lnTo>
                  <a:lnTo>
                    <a:pt x="88455" y="85420"/>
                  </a:lnTo>
                  <a:lnTo>
                    <a:pt x="708660" y="85420"/>
                  </a:lnTo>
                  <a:lnTo>
                    <a:pt x="710222" y="86982"/>
                  </a:lnTo>
                  <a:lnTo>
                    <a:pt x="710222" y="176479"/>
                  </a:lnTo>
                  <a:lnTo>
                    <a:pt x="716089" y="182359"/>
                  </a:lnTo>
                  <a:lnTo>
                    <a:pt x="730567" y="182359"/>
                  </a:lnTo>
                  <a:lnTo>
                    <a:pt x="736447" y="176479"/>
                  </a:lnTo>
                  <a:lnTo>
                    <a:pt x="736447" y="88887"/>
                  </a:lnTo>
                  <a:lnTo>
                    <a:pt x="706755" y="59194"/>
                  </a:lnTo>
                  <a:lnTo>
                    <a:pt x="90360" y="59194"/>
                  </a:lnTo>
                  <a:lnTo>
                    <a:pt x="78816" y="61531"/>
                  </a:lnTo>
                  <a:lnTo>
                    <a:pt x="69380" y="67906"/>
                  </a:lnTo>
                  <a:lnTo>
                    <a:pt x="63017" y="77343"/>
                  </a:lnTo>
                  <a:lnTo>
                    <a:pt x="60680" y="88887"/>
                  </a:lnTo>
                  <a:lnTo>
                    <a:pt x="60680" y="422783"/>
                  </a:lnTo>
                  <a:lnTo>
                    <a:pt x="26225" y="422783"/>
                  </a:lnTo>
                  <a:lnTo>
                    <a:pt x="26225" y="52438"/>
                  </a:lnTo>
                  <a:lnTo>
                    <a:pt x="28282" y="42252"/>
                  </a:lnTo>
                  <a:lnTo>
                    <a:pt x="33909" y="33921"/>
                  </a:lnTo>
                  <a:lnTo>
                    <a:pt x="42240" y="28295"/>
                  </a:lnTo>
                  <a:lnTo>
                    <a:pt x="52438" y="26225"/>
                  </a:lnTo>
                  <a:lnTo>
                    <a:pt x="744677" y="26225"/>
                  </a:lnTo>
                  <a:lnTo>
                    <a:pt x="754862" y="28295"/>
                  </a:lnTo>
                  <a:lnTo>
                    <a:pt x="763206" y="33921"/>
                  </a:lnTo>
                  <a:lnTo>
                    <a:pt x="768819" y="42252"/>
                  </a:lnTo>
                  <a:lnTo>
                    <a:pt x="770890" y="52438"/>
                  </a:lnTo>
                  <a:lnTo>
                    <a:pt x="770890" y="8064"/>
                  </a:lnTo>
                  <a:lnTo>
                    <a:pt x="765073" y="4127"/>
                  </a:lnTo>
                  <a:lnTo>
                    <a:pt x="744677" y="0"/>
                  </a:lnTo>
                  <a:lnTo>
                    <a:pt x="52438" y="0"/>
                  </a:lnTo>
                  <a:lnTo>
                    <a:pt x="32042" y="4127"/>
                  </a:lnTo>
                  <a:lnTo>
                    <a:pt x="15379" y="15379"/>
                  </a:lnTo>
                  <a:lnTo>
                    <a:pt x="4127" y="32054"/>
                  </a:lnTo>
                  <a:lnTo>
                    <a:pt x="0" y="52438"/>
                  </a:lnTo>
                  <a:lnTo>
                    <a:pt x="0" y="496531"/>
                  </a:lnTo>
                  <a:lnTo>
                    <a:pt x="4127" y="516928"/>
                  </a:lnTo>
                  <a:lnTo>
                    <a:pt x="15379" y="533603"/>
                  </a:lnTo>
                  <a:lnTo>
                    <a:pt x="32042" y="544842"/>
                  </a:lnTo>
                  <a:lnTo>
                    <a:pt x="52438" y="548970"/>
                  </a:lnTo>
                  <a:lnTo>
                    <a:pt x="309918" y="548970"/>
                  </a:lnTo>
                  <a:lnTo>
                    <a:pt x="308902" y="571411"/>
                  </a:lnTo>
                  <a:lnTo>
                    <a:pt x="307124" y="596938"/>
                  </a:lnTo>
                  <a:lnTo>
                    <a:pt x="304457" y="622122"/>
                  </a:lnTo>
                  <a:lnTo>
                    <a:pt x="300774" y="643534"/>
                  </a:lnTo>
                  <a:lnTo>
                    <a:pt x="237096" y="643534"/>
                  </a:lnTo>
                  <a:lnTo>
                    <a:pt x="231228" y="649401"/>
                  </a:lnTo>
                  <a:lnTo>
                    <a:pt x="231228" y="663879"/>
                  </a:lnTo>
                  <a:lnTo>
                    <a:pt x="237096" y="669759"/>
                  </a:lnTo>
                  <a:lnTo>
                    <a:pt x="560019" y="669759"/>
                  </a:lnTo>
                  <a:lnTo>
                    <a:pt x="565886" y="663879"/>
                  </a:lnTo>
                  <a:lnTo>
                    <a:pt x="565886" y="649401"/>
                  </a:lnTo>
                  <a:lnTo>
                    <a:pt x="560019" y="643534"/>
                  </a:lnTo>
                  <a:lnTo>
                    <a:pt x="496341" y="643534"/>
                  </a:lnTo>
                  <a:lnTo>
                    <a:pt x="492658" y="622122"/>
                  </a:lnTo>
                  <a:lnTo>
                    <a:pt x="490004" y="596938"/>
                  </a:lnTo>
                  <a:lnTo>
                    <a:pt x="488226" y="571411"/>
                  </a:lnTo>
                  <a:lnTo>
                    <a:pt x="487210" y="548970"/>
                  </a:lnTo>
                  <a:lnTo>
                    <a:pt x="744677" y="548970"/>
                  </a:lnTo>
                  <a:lnTo>
                    <a:pt x="765073" y="544842"/>
                  </a:lnTo>
                  <a:lnTo>
                    <a:pt x="781735" y="533603"/>
                  </a:lnTo>
                  <a:lnTo>
                    <a:pt x="789063" y="522744"/>
                  </a:lnTo>
                  <a:lnTo>
                    <a:pt x="792988" y="516928"/>
                  </a:lnTo>
                  <a:lnTo>
                    <a:pt x="797115" y="496531"/>
                  </a:lnTo>
                  <a:lnTo>
                    <a:pt x="797115" y="449021"/>
                  </a:lnTo>
                  <a:lnTo>
                    <a:pt x="797115" y="422783"/>
                  </a:lnTo>
                  <a:lnTo>
                    <a:pt x="797115" y="52438"/>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62" name="object 74"/>
            <p:cNvPicPr/>
            <p:nvPr/>
          </p:nvPicPr>
          <p:blipFill>
            <a:blip r:embed="rId14" cstate="print"/>
            <a:stretch>
              <a:fillRect/>
            </a:stretch>
          </p:blipFill>
          <p:spPr>
            <a:xfrm>
              <a:off x="9744954" y="3093006"/>
              <a:ext cx="134480" cy="134480"/>
            </a:xfrm>
            <a:prstGeom prst="rect">
              <a:avLst/>
            </a:prstGeom>
          </p:spPr>
        </p:pic>
        <p:sp>
          <p:nvSpPr>
            <p:cNvPr id="63" name="object 75"/>
            <p:cNvSpPr/>
            <p:nvPr/>
          </p:nvSpPr>
          <p:spPr>
            <a:xfrm>
              <a:off x="9804448" y="2981900"/>
              <a:ext cx="15875" cy="62230"/>
            </a:xfrm>
            <a:custGeom>
              <a:avLst/>
              <a:gdLst/>
              <a:ahLst/>
              <a:cxnLst/>
              <a:rect l="l" t="t" r="r" b="b"/>
              <a:pathLst>
                <a:path w="15875" h="62230">
                  <a:moveTo>
                    <a:pt x="12039" y="0"/>
                  </a:moveTo>
                  <a:lnTo>
                    <a:pt x="3467" y="0"/>
                  </a:lnTo>
                  <a:lnTo>
                    <a:pt x="0" y="3467"/>
                  </a:lnTo>
                  <a:lnTo>
                    <a:pt x="0" y="58559"/>
                  </a:lnTo>
                  <a:lnTo>
                    <a:pt x="3467" y="62039"/>
                  </a:lnTo>
                  <a:lnTo>
                    <a:pt x="12039" y="62039"/>
                  </a:lnTo>
                  <a:lnTo>
                    <a:pt x="15506" y="58559"/>
                  </a:lnTo>
                  <a:lnTo>
                    <a:pt x="15506" y="54279"/>
                  </a:lnTo>
                  <a:lnTo>
                    <a:pt x="15506" y="3467"/>
                  </a:lnTo>
                  <a:lnTo>
                    <a:pt x="12039"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4" name="object 76"/>
            <p:cNvSpPr/>
            <p:nvPr/>
          </p:nvSpPr>
          <p:spPr>
            <a:xfrm>
              <a:off x="9804448" y="2981900"/>
              <a:ext cx="15875" cy="62230"/>
            </a:xfrm>
            <a:custGeom>
              <a:avLst/>
              <a:gdLst/>
              <a:ahLst/>
              <a:cxnLst/>
              <a:rect l="l" t="t" r="r" b="b"/>
              <a:pathLst>
                <a:path w="15875" h="62230">
                  <a:moveTo>
                    <a:pt x="15506" y="54279"/>
                  </a:moveTo>
                  <a:lnTo>
                    <a:pt x="15506" y="7759"/>
                  </a:lnTo>
                  <a:lnTo>
                    <a:pt x="15506" y="3467"/>
                  </a:lnTo>
                  <a:lnTo>
                    <a:pt x="12039" y="0"/>
                  </a:lnTo>
                  <a:lnTo>
                    <a:pt x="7747" y="0"/>
                  </a:lnTo>
                  <a:lnTo>
                    <a:pt x="3467" y="0"/>
                  </a:lnTo>
                  <a:lnTo>
                    <a:pt x="0" y="3467"/>
                  </a:lnTo>
                  <a:lnTo>
                    <a:pt x="0" y="7759"/>
                  </a:lnTo>
                  <a:lnTo>
                    <a:pt x="0" y="54279"/>
                  </a:lnTo>
                  <a:lnTo>
                    <a:pt x="0" y="58559"/>
                  </a:lnTo>
                  <a:lnTo>
                    <a:pt x="3467" y="62039"/>
                  </a:lnTo>
                  <a:lnTo>
                    <a:pt x="7747" y="62039"/>
                  </a:lnTo>
                  <a:lnTo>
                    <a:pt x="12039" y="62039"/>
                  </a:lnTo>
                  <a:lnTo>
                    <a:pt x="15506" y="58559"/>
                  </a:lnTo>
                  <a:lnTo>
                    <a:pt x="15506" y="54279"/>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5" name="object 77"/>
            <p:cNvSpPr/>
            <p:nvPr/>
          </p:nvSpPr>
          <p:spPr>
            <a:xfrm>
              <a:off x="9678683" y="3003467"/>
              <a:ext cx="50165" cy="50165"/>
            </a:xfrm>
            <a:custGeom>
              <a:avLst/>
              <a:gdLst/>
              <a:ahLst/>
              <a:cxnLst/>
              <a:rect l="l" t="t" r="r" b="b"/>
              <a:pathLst>
                <a:path w="50165" h="50164">
                  <a:moveTo>
                    <a:pt x="10972" y="0"/>
                  </a:moveTo>
                  <a:lnTo>
                    <a:pt x="6057" y="0"/>
                  </a:lnTo>
                  <a:lnTo>
                    <a:pt x="0" y="6057"/>
                  </a:lnTo>
                  <a:lnTo>
                    <a:pt x="0" y="10972"/>
                  </a:lnTo>
                  <a:lnTo>
                    <a:pt x="38950" y="49911"/>
                  </a:lnTo>
                  <a:lnTo>
                    <a:pt x="43865" y="49911"/>
                  </a:lnTo>
                  <a:lnTo>
                    <a:pt x="46888" y="46888"/>
                  </a:lnTo>
                  <a:lnTo>
                    <a:pt x="49911" y="43865"/>
                  </a:lnTo>
                  <a:lnTo>
                    <a:pt x="49911" y="38950"/>
                  </a:lnTo>
                  <a:lnTo>
                    <a:pt x="10972"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6" name="object 78"/>
            <p:cNvSpPr/>
            <p:nvPr/>
          </p:nvSpPr>
          <p:spPr>
            <a:xfrm>
              <a:off x="9678683" y="3003467"/>
              <a:ext cx="50165" cy="50165"/>
            </a:xfrm>
            <a:custGeom>
              <a:avLst/>
              <a:gdLst/>
              <a:ahLst/>
              <a:cxnLst/>
              <a:rect l="l" t="t" r="r" b="b"/>
              <a:pathLst>
                <a:path w="50165" h="50164">
                  <a:moveTo>
                    <a:pt x="46888" y="46888"/>
                  </a:moveTo>
                  <a:lnTo>
                    <a:pt x="49911" y="43865"/>
                  </a:lnTo>
                  <a:lnTo>
                    <a:pt x="49911" y="38950"/>
                  </a:lnTo>
                  <a:lnTo>
                    <a:pt x="46888" y="35915"/>
                  </a:lnTo>
                  <a:lnTo>
                    <a:pt x="13995" y="3022"/>
                  </a:lnTo>
                  <a:lnTo>
                    <a:pt x="10972" y="0"/>
                  </a:lnTo>
                  <a:lnTo>
                    <a:pt x="6057" y="0"/>
                  </a:lnTo>
                  <a:lnTo>
                    <a:pt x="3035" y="3022"/>
                  </a:lnTo>
                  <a:lnTo>
                    <a:pt x="0" y="6057"/>
                  </a:lnTo>
                  <a:lnTo>
                    <a:pt x="0" y="10972"/>
                  </a:lnTo>
                  <a:lnTo>
                    <a:pt x="3035" y="13995"/>
                  </a:lnTo>
                  <a:lnTo>
                    <a:pt x="35928" y="46888"/>
                  </a:lnTo>
                  <a:lnTo>
                    <a:pt x="38950" y="49911"/>
                  </a:lnTo>
                  <a:lnTo>
                    <a:pt x="43865" y="49911"/>
                  </a:lnTo>
                  <a:lnTo>
                    <a:pt x="46888" y="46888"/>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7" name="object 79"/>
            <p:cNvSpPr/>
            <p:nvPr/>
          </p:nvSpPr>
          <p:spPr>
            <a:xfrm>
              <a:off x="9895800" y="3003467"/>
              <a:ext cx="50165" cy="50165"/>
            </a:xfrm>
            <a:custGeom>
              <a:avLst/>
              <a:gdLst/>
              <a:ahLst/>
              <a:cxnLst/>
              <a:rect l="l" t="t" r="r" b="b"/>
              <a:pathLst>
                <a:path w="50165" h="50164">
                  <a:moveTo>
                    <a:pt x="43865" y="0"/>
                  </a:moveTo>
                  <a:lnTo>
                    <a:pt x="38950" y="0"/>
                  </a:lnTo>
                  <a:lnTo>
                    <a:pt x="0" y="38950"/>
                  </a:lnTo>
                  <a:lnTo>
                    <a:pt x="0" y="43865"/>
                  </a:lnTo>
                  <a:lnTo>
                    <a:pt x="6057" y="49911"/>
                  </a:lnTo>
                  <a:lnTo>
                    <a:pt x="10960" y="49911"/>
                  </a:lnTo>
                  <a:lnTo>
                    <a:pt x="13995" y="46888"/>
                  </a:lnTo>
                  <a:lnTo>
                    <a:pt x="49910" y="10972"/>
                  </a:lnTo>
                  <a:lnTo>
                    <a:pt x="49910" y="6057"/>
                  </a:lnTo>
                  <a:lnTo>
                    <a:pt x="43865"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8" name="object 80"/>
            <p:cNvSpPr/>
            <p:nvPr/>
          </p:nvSpPr>
          <p:spPr>
            <a:xfrm>
              <a:off x="9895800" y="3003467"/>
              <a:ext cx="50165" cy="50165"/>
            </a:xfrm>
            <a:custGeom>
              <a:avLst/>
              <a:gdLst/>
              <a:ahLst/>
              <a:cxnLst/>
              <a:rect l="l" t="t" r="r" b="b"/>
              <a:pathLst>
                <a:path w="50165" h="50164">
                  <a:moveTo>
                    <a:pt x="13995" y="46888"/>
                  </a:moveTo>
                  <a:lnTo>
                    <a:pt x="46888" y="13995"/>
                  </a:lnTo>
                  <a:lnTo>
                    <a:pt x="49910" y="10972"/>
                  </a:lnTo>
                  <a:lnTo>
                    <a:pt x="49910" y="6057"/>
                  </a:lnTo>
                  <a:lnTo>
                    <a:pt x="46888" y="3022"/>
                  </a:lnTo>
                  <a:lnTo>
                    <a:pt x="43865" y="0"/>
                  </a:lnTo>
                  <a:lnTo>
                    <a:pt x="38950" y="0"/>
                  </a:lnTo>
                  <a:lnTo>
                    <a:pt x="35928" y="3022"/>
                  </a:lnTo>
                  <a:lnTo>
                    <a:pt x="3022" y="35915"/>
                  </a:lnTo>
                  <a:lnTo>
                    <a:pt x="0" y="38950"/>
                  </a:lnTo>
                  <a:lnTo>
                    <a:pt x="0" y="43865"/>
                  </a:lnTo>
                  <a:lnTo>
                    <a:pt x="3022" y="46888"/>
                  </a:lnTo>
                  <a:lnTo>
                    <a:pt x="6057" y="49911"/>
                  </a:lnTo>
                  <a:lnTo>
                    <a:pt x="10960" y="49911"/>
                  </a:lnTo>
                  <a:lnTo>
                    <a:pt x="13995" y="46888"/>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9" name="object 81"/>
            <p:cNvSpPr/>
            <p:nvPr/>
          </p:nvSpPr>
          <p:spPr>
            <a:xfrm>
              <a:off x="9612805" y="3059438"/>
              <a:ext cx="399415" cy="201930"/>
            </a:xfrm>
            <a:custGeom>
              <a:avLst/>
              <a:gdLst/>
              <a:ahLst/>
              <a:cxnLst/>
              <a:rect l="l" t="t" r="r" b="b"/>
              <a:pathLst>
                <a:path w="399415" h="201929">
                  <a:moveTo>
                    <a:pt x="40209" y="106806"/>
                  </a:moveTo>
                  <a:lnTo>
                    <a:pt x="19519" y="106806"/>
                  </a:lnTo>
                  <a:lnTo>
                    <a:pt x="53650" y="146046"/>
                  </a:lnTo>
                  <a:lnTo>
                    <a:pt x="96786" y="175921"/>
                  </a:lnTo>
                  <a:lnTo>
                    <a:pt x="146257" y="194941"/>
                  </a:lnTo>
                  <a:lnTo>
                    <a:pt x="199389" y="201612"/>
                  </a:lnTo>
                  <a:lnTo>
                    <a:pt x="252530" y="194941"/>
                  </a:lnTo>
                  <a:lnTo>
                    <a:pt x="275513" y="186105"/>
                  </a:lnTo>
                  <a:lnTo>
                    <a:pt x="199389" y="186105"/>
                  </a:lnTo>
                  <a:lnTo>
                    <a:pt x="149191" y="179707"/>
                  </a:lnTo>
                  <a:lnTo>
                    <a:pt x="102581" y="161483"/>
                  </a:lnTo>
                  <a:lnTo>
                    <a:pt x="62176" y="132892"/>
                  </a:lnTo>
                  <a:lnTo>
                    <a:pt x="40209" y="106806"/>
                  </a:lnTo>
                  <a:close/>
                </a:path>
                <a:path w="399415" h="201929">
                  <a:moveTo>
                    <a:pt x="273588" y="15506"/>
                  </a:moveTo>
                  <a:lnTo>
                    <a:pt x="199389" y="15506"/>
                  </a:lnTo>
                  <a:lnTo>
                    <a:pt x="254509" y="24182"/>
                  </a:lnTo>
                  <a:lnTo>
                    <a:pt x="302434" y="45299"/>
                  </a:lnTo>
                  <a:lnTo>
                    <a:pt x="341039" y="71490"/>
                  </a:lnTo>
                  <a:lnTo>
                    <a:pt x="368198" y="95389"/>
                  </a:lnTo>
                  <a:lnTo>
                    <a:pt x="336616" y="132892"/>
                  </a:lnTo>
                  <a:lnTo>
                    <a:pt x="296210" y="161483"/>
                  </a:lnTo>
                  <a:lnTo>
                    <a:pt x="249596" y="179707"/>
                  </a:lnTo>
                  <a:lnTo>
                    <a:pt x="199389" y="186105"/>
                  </a:lnTo>
                  <a:lnTo>
                    <a:pt x="275513" y="186105"/>
                  </a:lnTo>
                  <a:lnTo>
                    <a:pt x="302004" y="175921"/>
                  </a:lnTo>
                  <a:lnTo>
                    <a:pt x="345142" y="146046"/>
                  </a:lnTo>
                  <a:lnTo>
                    <a:pt x="379272" y="106806"/>
                  </a:lnTo>
                  <a:lnTo>
                    <a:pt x="398701" y="106806"/>
                  </a:lnTo>
                  <a:lnTo>
                    <a:pt x="363720" y="70097"/>
                  </a:lnTo>
                  <a:lnTo>
                    <a:pt x="326846" y="42091"/>
                  </a:lnTo>
                  <a:lnTo>
                    <a:pt x="286435" y="19890"/>
                  </a:lnTo>
                  <a:lnTo>
                    <a:pt x="273588" y="15506"/>
                  </a:lnTo>
                  <a:close/>
                </a:path>
                <a:path w="399415" h="201929">
                  <a:moveTo>
                    <a:pt x="398701" y="106806"/>
                  </a:moveTo>
                  <a:lnTo>
                    <a:pt x="379272" y="106806"/>
                  </a:lnTo>
                  <a:lnTo>
                    <a:pt x="380987" y="108661"/>
                  </a:lnTo>
                  <a:lnTo>
                    <a:pt x="384340" y="112394"/>
                  </a:lnTo>
                  <a:lnTo>
                    <a:pt x="387159" y="115595"/>
                  </a:lnTo>
                  <a:lnTo>
                    <a:pt x="392061" y="115925"/>
                  </a:lnTo>
                  <a:lnTo>
                    <a:pt x="398487" y="110248"/>
                  </a:lnTo>
                  <a:lnTo>
                    <a:pt x="398701" y="106806"/>
                  </a:lnTo>
                  <a:close/>
                </a:path>
                <a:path w="399415" h="201929">
                  <a:moveTo>
                    <a:pt x="199389" y="0"/>
                  </a:moveTo>
                  <a:lnTo>
                    <a:pt x="155195" y="5269"/>
                  </a:lnTo>
                  <a:lnTo>
                    <a:pt x="112345" y="19894"/>
                  </a:lnTo>
                  <a:lnTo>
                    <a:pt x="71936" y="42097"/>
                  </a:lnTo>
                  <a:lnTo>
                    <a:pt x="35066" y="70102"/>
                  </a:lnTo>
                  <a:lnTo>
                    <a:pt x="2832" y="102133"/>
                  </a:lnTo>
                  <a:lnTo>
                    <a:pt x="0" y="105346"/>
                  </a:lnTo>
                  <a:lnTo>
                    <a:pt x="304" y="110248"/>
                  </a:lnTo>
                  <a:lnTo>
                    <a:pt x="6718" y="115912"/>
                  </a:lnTo>
                  <a:lnTo>
                    <a:pt x="11631" y="115595"/>
                  </a:lnTo>
                  <a:lnTo>
                    <a:pt x="16103" y="110528"/>
                  </a:lnTo>
                  <a:lnTo>
                    <a:pt x="19519" y="106806"/>
                  </a:lnTo>
                  <a:lnTo>
                    <a:pt x="40209" y="106806"/>
                  </a:lnTo>
                  <a:lnTo>
                    <a:pt x="30594" y="95389"/>
                  </a:lnTo>
                  <a:lnTo>
                    <a:pt x="57747" y="71490"/>
                  </a:lnTo>
                  <a:lnTo>
                    <a:pt x="96351" y="45299"/>
                  </a:lnTo>
                  <a:lnTo>
                    <a:pt x="144276" y="24182"/>
                  </a:lnTo>
                  <a:lnTo>
                    <a:pt x="199389" y="15506"/>
                  </a:lnTo>
                  <a:lnTo>
                    <a:pt x="273588" y="15506"/>
                  </a:lnTo>
                  <a:lnTo>
                    <a:pt x="243584" y="5268"/>
                  </a:lnTo>
                  <a:lnTo>
                    <a:pt x="199389"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0" name="object 82"/>
            <p:cNvSpPr/>
            <p:nvPr/>
          </p:nvSpPr>
          <p:spPr>
            <a:xfrm>
              <a:off x="9612805" y="3059438"/>
              <a:ext cx="399415" cy="201930"/>
            </a:xfrm>
            <a:custGeom>
              <a:avLst/>
              <a:gdLst/>
              <a:ahLst/>
              <a:cxnLst/>
              <a:rect l="l" t="t" r="r" b="b"/>
              <a:pathLst>
                <a:path w="399415" h="201929">
                  <a:moveTo>
                    <a:pt x="2832" y="102133"/>
                  </a:moveTo>
                  <a:lnTo>
                    <a:pt x="0" y="105346"/>
                  </a:lnTo>
                  <a:lnTo>
                    <a:pt x="304" y="110248"/>
                  </a:lnTo>
                  <a:lnTo>
                    <a:pt x="3505" y="113080"/>
                  </a:lnTo>
                  <a:lnTo>
                    <a:pt x="6718" y="115912"/>
                  </a:lnTo>
                  <a:lnTo>
                    <a:pt x="11620" y="115608"/>
                  </a:lnTo>
                  <a:lnTo>
                    <a:pt x="14452" y="112394"/>
                  </a:lnTo>
                  <a:lnTo>
                    <a:pt x="16103" y="110528"/>
                  </a:lnTo>
                  <a:lnTo>
                    <a:pt x="17805" y="108661"/>
                  </a:lnTo>
                  <a:lnTo>
                    <a:pt x="19519" y="106806"/>
                  </a:lnTo>
                  <a:lnTo>
                    <a:pt x="53650" y="146046"/>
                  </a:lnTo>
                  <a:lnTo>
                    <a:pt x="96786" y="175921"/>
                  </a:lnTo>
                  <a:lnTo>
                    <a:pt x="146257" y="194941"/>
                  </a:lnTo>
                  <a:lnTo>
                    <a:pt x="199389" y="201612"/>
                  </a:lnTo>
                  <a:lnTo>
                    <a:pt x="252530" y="194941"/>
                  </a:lnTo>
                  <a:lnTo>
                    <a:pt x="302004" y="175921"/>
                  </a:lnTo>
                  <a:lnTo>
                    <a:pt x="345142" y="146046"/>
                  </a:lnTo>
                  <a:lnTo>
                    <a:pt x="379272" y="106806"/>
                  </a:lnTo>
                  <a:lnTo>
                    <a:pt x="380987" y="108661"/>
                  </a:lnTo>
                  <a:lnTo>
                    <a:pt x="382676" y="110528"/>
                  </a:lnTo>
                  <a:lnTo>
                    <a:pt x="384340" y="112394"/>
                  </a:lnTo>
                  <a:lnTo>
                    <a:pt x="387159" y="115595"/>
                  </a:lnTo>
                  <a:lnTo>
                    <a:pt x="392061" y="115925"/>
                  </a:lnTo>
                  <a:lnTo>
                    <a:pt x="395274" y="113080"/>
                  </a:lnTo>
                  <a:lnTo>
                    <a:pt x="398487" y="110248"/>
                  </a:lnTo>
                  <a:lnTo>
                    <a:pt x="398792" y="105346"/>
                  </a:lnTo>
                  <a:lnTo>
                    <a:pt x="363720" y="70097"/>
                  </a:lnTo>
                  <a:lnTo>
                    <a:pt x="326846" y="42091"/>
                  </a:lnTo>
                  <a:lnTo>
                    <a:pt x="286435" y="19890"/>
                  </a:lnTo>
                  <a:lnTo>
                    <a:pt x="243584" y="5268"/>
                  </a:lnTo>
                  <a:lnTo>
                    <a:pt x="199389" y="0"/>
                  </a:lnTo>
                  <a:lnTo>
                    <a:pt x="155195" y="5269"/>
                  </a:lnTo>
                  <a:lnTo>
                    <a:pt x="112345" y="19894"/>
                  </a:lnTo>
                  <a:lnTo>
                    <a:pt x="71936" y="42097"/>
                  </a:lnTo>
                  <a:lnTo>
                    <a:pt x="35066" y="70102"/>
                  </a:lnTo>
                  <a:lnTo>
                    <a:pt x="2832" y="102133"/>
                  </a:lnTo>
                  <a:close/>
                </a:path>
                <a:path w="399415" h="201929">
                  <a:moveTo>
                    <a:pt x="199389" y="15506"/>
                  </a:moveTo>
                  <a:lnTo>
                    <a:pt x="254509" y="24182"/>
                  </a:lnTo>
                  <a:lnTo>
                    <a:pt x="302434" y="45299"/>
                  </a:lnTo>
                  <a:lnTo>
                    <a:pt x="341039" y="71490"/>
                  </a:lnTo>
                  <a:lnTo>
                    <a:pt x="368198" y="95389"/>
                  </a:lnTo>
                  <a:lnTo>
                    <a:pt x="336616" y="132892"/>
                  </a:lnTo>
                  <a:lnTo>
                    <a:pt x="296210" y="161483"/>
                  </a:lnTo>
                  <a:lnTo>
                    <a:pt x="249596" y="179707"/>
                  </a:lnTo>
                  <a:lnTo>
                    <a:pt x="199389" y="186105"/>
                  </a:lnTo>
                  <a:lnTo>
                    <a:pt x="149191" y="179707"/>
                  </a:lnTo>
                  <a:lnTo>
                    <a:pt x="102581" y="161483"/>
                  </a:lnTo>
                  <a:lnTo>
                    <a:pt x="62176" y="132892"/>
                  </a:lnTo>
                  <a:lnTo>
                    <a:pt x="30594" y="95389"/>
                  </a:lnTo>
                  <a:lnTo>
                    <a:pt x="57747" y="71490"/>
                  </a:lnTo>
                  <a:lnTo>
                    <a:pt x="96351" y="45299"/>
                  </a:lnTo>
                  <a:lnTo>
                    <a:pt x="144276" y="24182"/>
                  </a:lnTo>
                  <a:lnTo>
                    <a:pt x="199389" y="15506"/>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grpSp>
      <p:pic>
        <p:nvPicPr>
          <p:cNvPr id="71" name="object 83"/>
          <p:cNvPicPr/>
          <p:nvPr/>
        </p:nvPicPr>
        <p:blipFill>
          <a:blip r:embed="rId15" cstate="print"/>
          <a:stretch>
            <a:fillRect/>
          </a:stretch>
        </p:blipFill>
        <p:spPr>
          <a:xfrm>
            <a:off x="10674947" y="3069614"/>
            <a:ext cx="650488" cy="659884"/>
          </a:xfrm>
          <a:prstGeom prst="rect">
            <a:avLst/>
          </a:prstGeom>
        </p:spPr>
      </p:pic>
      <p:grpSp>
        <p:nvGrpSpPr>
          <p:cNvPr id="72" name="object 84"/>
          <p:cNvGrpSpPr/>
          <p:nvPr/>
        </p:nvGrpSpPr>
        <p:grpSpPr>
          <a:xfrm>
            <a:off x="8513413" y="4028949"/>
            <a:ext cx="108529" cy="1187695"/>
            <a:chOff x="8621985" y="3859504"/>
            <a:chExt cx="113664" cy="1226185"/>
          </a:xfrm>
        </p:grpSpPr>
        <p:sp>
          <p:nvSpPr>
            <p:cNvPr id="73" name="object 85"/>
            <p:cNvSpPr/>
            <p:nvPr/>
          </p:nvSpPr>
          <p:spPr>
            <a:xfrm>
              <a:off x="8722899" y="3859504"/>
              <a:ext cx="0" cy="1216660"/>
            </a:xfrm>
            <a:custGeom>
              <a:avLst/>
              <a:gdLst/>
              <a:ahLst/>
              <a:cxnLst/>
              <a:rect l="l" t="t" r="r" b="b"/>
              <a:pathLst>
                <a:path h="1216660">
                  <a:moveTo>
                    <a:pt x="0" y="0"/>
                  </a:moveTo>
                  <a:lnTo>
                    <a:pt x="0" y="1216492"/>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4" name="object 86"/>
            <p:cNvSpPr/>
            <p:nvPr/>
          </p:nvSpPr>
          <p:spPr>
            <a:xfrm>
              <a:off x="8621985" y="4391901"/>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5" name="object 87"/>
            <p:cNvSpPr/>
            <p:nvPr/>
          </p:nvSpPr>
          <p:spPr>
            <a:xfrm>
              <a:off x="8621985" y="5072502"/>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76" name="object 88"/>
          <p:cNvGrpSpPr/>
          <p:nvPr/>
        </p:nvGrpSpPr>
        <p:grpSpPr>
          <a:xfrm>
            <a:off x="8597644" y="3517806"/>
            <a:ext cx="428055" cy="247871"/>
            <a:chOff x="8710200" y="3331797"/>
            <a:chExt cx="448309" cy="255904"/>
          </a:xfrm>
        </p:grpSpPr>
        <p:sp>
          <p:nvSpPr>
            <p:cNvPr id="77" name="object 89"/>
            <p:cNvSpPr/>
            <p:nvPr/>
          </p:nvSpPr>
          <p:spPr>
            <a:xfrm>
              <a:off x="8722900" y="3407394"/>
              <a:ext cx="0" cy="180340"/>
            </a:xfrm>
            <a:custGeom>
              <a:avLst/>
              <a:gdLst/>
              <a:ahLst/>
              <a:cxnLst/>
              <a:rect l="l" t="t" r="r" b="b"/>
              <a:pathLst>
                <a:path h="180339">
                  <a:moveTo>
                    <a:pt x="0" y="0"/>
                  </a:moveTo>
                  <a:lnTo>
                    <a:pt x="0" y="180012"/>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8" name="object 90"/>
            <p:cNvSpPr/>
            <p:nvPr/>
          </p:nvSpPr>
          <p:spPr>
            <a:xfrm>
              <a:off x="8778589" y="3405648"/>
              <a:ext cx="323215" cy="0"/>
            </a:xfrm>
            <a:custGeom>
              <a:avLst/>
              <a:gdLst/>
              <a:ahLst/>
              <a:cxnLst/>
              <a:rect l="l" t="t" r="r" b="b"/>
              <a:pathLst>
                <a:path w="323215">
                  <a:moveTo>
                    <a:pt x="0" y="0"/>
                  </a:moveTo>
                  <a:lnTo>
                    <a:pt x="323049" y="0"/>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9" name="object 91"/>
            <p:cNvSpPr/>
            <p:nvPr/>
          </p:nvSpPr>
          <p:spPr>
            <a:xfrm>
              <a:off x="9078961" y="3331797"/>
              <a:ext cx="80010" cy="147955"/>
            </a:xfrm>
            <a:custGeom>
              <a:avLst/>
              <a:gdLst/>
              <a:ahLst/>
              <a:cxnLst/>
              <a:rect l="l" t="t" r="r" b="b"/>
              <a:pathLst>
                <a:path w="80009" h="147954">
                  <a:moveTo>
                    <a:pt x="0" y="0"/>
                  </a:moveTo>
                  <a:lnTo>
                    <a:pt x="0" y="147700"/>
                  </a:lnTo>
                  <a:lnTo>
                    <a:pt x="79438" y="73850"/>
                  </a:lnTo>
                  <a:lnTo>
                    <a:pt x="0" y="0"/>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80" name="object 92"/>
          <p:cNvGrpSpPr/>
          <p:nvPr/>
        </p:nvGrpSpPr>
        <p:grpSpPr>
          <a:xfrm>
            <a:off x="10295691" y="4396530"/>
            <a:ext cx="141271" cy="354279"/>
            <a:chOff x="10488596" y="4238999"/>
            <a:chExt cx="147955" cy="365760"/>
          </a:xfrm>
        </p:grpSpPr>
        <p:sp>
          <p:nvSpPr>
            <p:cNvPr id="81" name="object 93"/>
            <p:cNvSpPr/>
            <p:nvPr/>
          </p:nvSpPr>
          <p:spPr>
            <a:xfrm>
              <a:off x="10562446" y="4238999"/>
              <a:ext cx="0" cy="309245"/>
            </a:xfrm>
            <a:custGeom>
              <a:avLst/>
              <a:gdLst/>
              <a:ahLst/>
              <a:cxnLst/>
              <a:rect l="l" t="t" r="r" b="b"/>
              <a:pathLst>
                <a:path h="309245">
                  <a:moveTo>
                    <a:pt x="0" y="0"/>
                  </a:moveTo>
                  <a:lnTo>
                    <a:pt x="0" y="308648"/>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2" name="object 94"/>
            <p:cNvSpPr/>
            <p:nvPr/>
          </p:nvSpPr>
          <p:spPr>
            <a:xfrm>
              <a:off x="10488596" y="4524972"/>
              <a:ext cx="147955" cy="80010"/>
            </a:xfrm>
            <a:custGeom>
              <a:avLst/>
              <a:gdLst/>
              <a:ahLst/>
              <a:cxnLst/>
              <a:rect l="l" t="t" r="r" b="b"/>
              <a:pathLst>
                <a:path w="147954" h="80010">
                  <a:moveTo>
                    <a:pt x="147701" y="0"/>
                  </a:moveTo>
                  <a:lnTo>
                    <a:pt x="0" y="0"/>
                  </a:lnTo>
                  <a:lnTo>
                    <a:pt x="73850" y="79425"/>
                  </a:lnTo>
                  <a:lnTo>
                    <a:pt x="147701" y="0"/>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sp>
        <p:nvSpPr>
          <p:cNvPr id="83" name="object 95"/>
          <p:cNvSpPr txBox="1"/>
          <p:nvPr/>
        </p:nvSpPr>
        <p:spPr>
          <a:xfrm>
            <a:off x="8243500" y="3761371"/>
            <a:ext cx="705745" cy="196974"/>
          </a:xfrm>
          <a:prstGeom prst="rect">
            <a:avLst/>
          </a:prstGeom>
        </p:spPr>
        <p:txBody>
          <a:bodyPr vert="horz" wrap="square" lIns="0" tIns="12189" rIns="0" bIns="0" rtlCol="0">
            <a:spAutoFit/>
          </a:bodyPr>
          <a:lstStyle/>
          <a:p>
            <a:pPr marL="12189">
              <a:spcBef>
                <a:spcPts val="96"/>
              </a:spcBef>
            </a:pPr>
            <a:r>
              <a:rPr sz="1200" dirty="0">
                <a:solidFill>
                  <a:srgbClr val="495464"/>
                </a:solidFill>
                <a:latin typeface="DIN Pro Medium" panose="020B0604020202020204" charset="0"/>
                <a:cs typeface="DIN Pro Medium" panose="020B0604020202020204" charset="0"/>
              </a:rPr>
              <a:t>Данные</a:t>
            </a:r>
            <a:endParaRPr sz="1200" dirty="0">
              <a:latin typeface="DIN Pro Medium" panose="020B0604020202020204" charset="0"/>
              <a:cs typeface="DIN Pro Medium" panose="020B0604020202020204" charset="0"/>
            </a:endParaRPr>
          </a:p>
        </p:txBody>
      </p:sp>
      <p:sp>
        <p:nvSpPr>
          <p:cNvPr id="84" name="object 2"/>
          <p:cNvSpPr/>
          <p:nvPr/>
        </p:nvSpPr>
        <p:spPr>
          <a:xfrm>
            <a:off x="9134050" y="3009761"/>
            <a:ext cx="0" cy="1302712"/>
          </a:xfrm>
          <a:custGeom>
            <a:avLst/>
            <a:gdLst/>
            <a:ahLst/>
            <a:cxnLst/>
            <a:rect l="l" t="t" r="r" b="b"/>
            <a:pathLst>
              <a:path h="1344929">
                <a:moveTo>
                  <a:pt x="0" y="0"/>
                </a:moveTo>
                <a:lnTo>
                  <a:pt x="0" y="1344726"/>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5" name="object 4"/>
          <p:cNvSpPr/>
          <p:nvPr/>
        </p:nvSpPr>
        <p:spPr>
          <a:xfrm>
            <a:off x="11663518" y="2966387"/>
            <a:ext cx="45719" cy="1381730"/>
          </a:xfrm>
          <a:custGeom>
            <a:avLst/>
            <a:gdLst/>
            <a:ahLst/>
            <a:cxnLst/>
            <a:rect l="l" t="t" r="r" b="b"/>
            <a:pathLst>
              <a:path h="1344929">
                <a:moveTo>
                  <a:pt x="0" y="1344726"/>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6" name="object 5"/>
          <p:cNvSpPr/>
          <p:nvPr/>
        </p:nvSpPr>
        <p:spPr>
          <a:xfrm>
            <a:off x="9134050" y="2985115"/>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7" name="object 10"/>
          <p:cNvSpPr/>
          <p:nvPr/>
        </p:nvSpPr>
        <p:spPr>
          <a:xfrm>
            <a:off x="9145015" y="4835745"/>
            <a:ext cx="45719" cy="1131533"/>
          </a:xfrm>
          <a:custGeom>
            <a:avLst/>
            <a:gdLst/>
            <a:ahLst/>
            <a:cxnLst/>
            <a:rect l="l" t="t" r="r" b="b"/>
            <a:pathLst>
              <a:path h="1090295">
                <a:moveTo>
                  <a:pt x="0" y="0"/>
                </a:moveTo>
                <a:lnTo>
                  <a:pt x="0" y="1089774"/>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8" name="object 12"/>
          <p:cNvSpPr/>
          <p:nvPr/>
        </p:nvSpPr>
        <p:spPr>
          <a:xfrm>
            <a:off x="11672310" y="4839109"/>
            <a:ext cx="45719" cy="1179992"/>
          </a:xfrm>
          <a:custGeom>
            <a:avLst/>
            <a:gdLst/>
            <a:ahLst/>
            <a:cxnLst/>
            <a:rect l="l" t="t" r="r" b="b"/>
            <a:pathLst>
              <a:path h="1090295">
                <a:moveTo>
                  <a:pt x="0" y="1089774"/>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9" name="object 13"/>
          <p:cNvSpPr/>
          <p:nvPr/>
        </p:nvSpPr>
        <p:spPr>
          <a:xfrm>
            <a:off x="9151224" y="4839109"/>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90" name="Прямоугольник 89"/>
          <p:cNvSpPr/>
          <p:nvPr/>
        </p:nvSpPr>
        <p:spPr>
          <a:xfrm>
            <a:off x="3454385" y="113345"/>
            <a:ext cx="8339656" cy="584775"/>
          </a:xfrm>
          <a:prstGeom prst="rect">
            <a:avLst/>
          </a:prstGeom>
        </p:spPr>
        <p:txBody>
          <a:bodyPr wrap="square">
            <a:spAutoFit/>
          </a:bodyPr>
          <a:lstStyle/>
          <a:p>
            <a:pPr algn="ctr">
              <a:spcAft>
                <a:spcPts val="0"/>
              </a:spcAft>
            </a:pPr>
            <a:r>
              <a:rPr lang="ru-RU" sz="3200" b="1" dirty="0" smtClean="0">
                <a:latin typeface="DIN Pro Medium" panose="020B0604020202020204" charset="0"/>
                <a:ea typeface="Tahoma" panose="020B0604030504040204" pitchFamily="34" charset="0"/>
                <a:cs typeface="DIN Pro Medium" panose="020B0604020202020204" charset="0"/>
              </a:rPr>
              <a:t>Независимая оценка квалификации</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91" name="TextBox 90"/>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20</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15607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27" name="TextBox 26"/>
          <p:cNvSpPr txBox="1"/>
          <p:nvPr/>
        </p:nvSpPr>
        <p:spPr>
          <a:xfrm>
            <a:off x="2854749" y="175406"/>
            <a:ext cx="9262471" cy="584775"/>
          </a:xfrm>
          <a:prstGeom prst="rect">
            <a:avLst/>
          </a:prstGeom>
          <a:noFill/>
        </p:spPr>
        <p:txBody>
          <a:bodyPr wrap="none" rtlCol="0">
            <a:spAutoFit/>
          </a:bodyPr>
          <a:lstStyle/>
          <a:p>
            <a:pPr algn="ctr"/>
            <a:r>
              <a:rPr lang="ru-RU" sz="3200" b="1" dirty="0">
                <a:latin typeface="DIN Pro Medium" panose="020B0604020202020204" charset="0"/>
                <a:cs typeface="DIN Pro Medium" panose="020B0604020202020204" charset="0"/>
              </a:rPr>
              <a:t>Автоматизированная информационная </a:t>
            </a:r>
            <a:r>
              <a:rPr lang="ru-RU" sz="3200" b="1" dirty="0" smtClean="0">
                <a:latin typeface="DIN Pro Medium" panose="020B0604020202020204" charset="0"/>
                <a:cs typeface="DIN Pro Medium" panose="020B0604020202020204" charset="0"/>
              </a:rPr>
              <a:t>система</a:t>
            </a:r>
          </a:p>
        </p:txBody>
      </p:sp>
      <p:sp>
        <p:nvSpPr>
          <p:cNvPr id="28" name="Номер слайда 6"/>
          <p:cNvSpPr>
            <a:spLocks noGrp="1"/>
          </p:cNvSpPr>
          <p:nvPr>
            <p:ph type="sldNum" sz="quarter" idx="12"/>
          </p:nvPr>
        </p:nvSpPr>
        <p:spPr>
          <a:xfrm>
            <a:off x="9884596" y="6356350"/>
            <a:ext cx="2743200" cy="365125"/>
          </a:xfrm>
        </p:spPr>
        <p:txBody>
          <a:bodyPr/>
          <a:lstStyle/>
          <a:p>
            <a:fld id="{C927236B-C36B-4890-AA73-98FE94143982}" type="slidenum">
              <a:rPr lang="ru-RU" smtClean="0"/>
              <a:pPr/>
              <a:t>17</a:t>
            </a:fld>
            <a:endParaRPr lang="ru-RU" dirty="0"/>
          </a:p>
        </p:txBody>
      </p:sp>
      <p:pic>
        <p:nvPicPr>
          <p:cNvPr id="29" name="Рисунок 28"/>
          <p:cNvPicPr>
            <a:picLocks noChangeAspect="1"/>
          </p:cNvPicPr>
          <p:nvPr/>
        </p:nvPicPr>
        <p:blipFill>
          <a:blip r:embed="rId3"/>
          <a:stretch>
            <a:fillRect/>
          </a:stretch>
        </p:blipFill>
        <p:spPr>
          <a:xfrm>
            <a:off x="2102867" y="1267424"/>
            <a:ext cx="8540464" cy="5556978"/>
          </a:xfrm>
          <a:prstGeom prst="rect">
            <a:avLst/>
          </a:prstGeom>
        </p:spPr>
      </p:pic>
      <p:sp>
        <p:nvSpPr>
          <p:cNvPr id="30" name="TextBox 29"/>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21</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029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93058" y="0"/>
            <a:ext cx="4424609"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Фиксация нарушений</a:t>
            </a:r>
          </a:p>
        </p:txBody>
      </p:sp>
      <p:pic>
        <p:nvPicPr>
          <p:cNvPr id="4" name="Рисунок 3"/>
          <p:cNvPicPr>
            <a:picLocks noChangeAspect="1"/>
          </p:cNvPicPr>
          <p:nvPr/>
        </p:nvPicPr>
        <p:blipFill>
          <a:blip r:embed="rId3"/>
          <a:stretch>
            <a:fillRect/>
          </a:stretch>
        </p:blipFill>
        <p:spPr>
          <a:xfrm>
            <a:off x="2249034" y="584775"/>
            <a:ext cx="7900353" cy="6162697"/>
          </a:xfrm>
          <a:prstGeom prst="rect">
            <a:avLst/>
          </a:prstGeom>
        </p:spPr>
      </p:pic>
      <p:sp>
        <p:nvSpPr>
          <p:cNvPr id="5" name="TextBox 4"/>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2</a:t>
            </a:r>
            <a:r>
              <a:rPr lang="ru-RU" sz="1200" dirty="0" smtClean="0">
                <a:latin typeface="DIN Pro Medium" panose="020B0604020202020204" charset="0"/>
                <a:cs typeface="DIN Pro Medium" panose="020B0604020202020204" charset="0"/>
              </a:rPr>
              <a:t>2</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12778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142751" y="0"/>
            <a:ext cx="4325223"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Фиксация нарушений</a:t>
            </a:r>
          </a:p>
        </p:txBody>
      </p:sp>
      <p:pic>
        <p:nvPicPr>
          <p:cNvPr id="4" name="Рисунок 3"/>
          <p:cNvPicPr>
            <a:picLocks noChangeAspect="1"/>
          </p:cNvPicPr>
          <p:nvPr/>
        </p:nvPicPr>
        <p:blipFill>
          <a:blip r:embed="rId3"/>
          <a:stretch>
            <a:fillRect/>
          </a:stretch>
        </p:blipFill>
        <p:spPr>
          <a:xfrm>
            <a:off x="2320426" y="693255"/>
            <a:ext cx="7807263" cy="6068436"/>
          </a:xfrm>
          <a:prstGeom prst="rect">
            <a:avLst/>
          </a:prstGeom>
        </p:spPr>
      </p:pic>
      <p:sp>
        <p:nvSpPr>
          <p:cNvPr id="5" name="TextBox 4"/>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2</a:t>
            </a:r>
            <a:r>
              <a:rPr lang="ru-RU" sz="1200" dirty="0" smtClean="0">
                <a:latin typeface="DIN Pro Medium" panose="020B0604020202020204" charset="0"/>
                <a:cs typeface="DIN Pro Medium" panose="020B0604020202020204" charset="0"/>
              </a:rPr>
              <a:t>3</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264560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40823" y="96472"/>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700186"/>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2" name="TextBox 1"/>
          <p:cNvSpPr txBox="1"/>
          <p:nvPr/>
        </p:nvSpPr>
        <p:spPr>
          <a:xfrm>
            <a:off x="1797842" y="2109827"/>
            <a:ext cx="8229569" cy="4555093"/>
          </a:xfrm>
          <a:prstGeom prst="rect">
            <a:avLst/>
          </a:prstGeom>
          <a:noFill/>
        </p:spPr>
        <p:txBody>
          <a:bodyPr wrap="square" rtlCol="0">
            <a:spAutoFit/>
          </a:bodyPr>
          <a:lstStyle/>
          <a:p>
            <a:pPr algn="just"/>
            <a:r>
              <a:rPr lang="ru-RU" sz="2000" b="1" dirty="0" smtClean="0">
                <a:latin typeface="DIN Pro Medium" charset="0"/>
                <a:cs typeface="DIN Pro Medium" charset="0"/>
              </a:rPr>
              <a:t>Статья </a:t>
            </a:r>
            <a:r>
              <a:rPr lang="ru-RU" sz="2000" b="1" dirty="0" smtClean="0">
                <a:solidFill>
                  <a:srgbClr val="FF0000"/>
                </a:solidFill>
                <a:latin typeface="DIN Pro Medium" charset="0"/>
                <a:cs typeface="DIN Pro Medium" charset="0"/>
              </a:rPr>
              <a:t>55.5-1</a:t>
            </a:r>
            <a:r>
              <a:rPr lang="ru-RU" sz="2000" b="1" dirty="0" smtClean="0">
                <a:latin typeface="DIN Pro Medium" charset="0"/>
                <a:cs typeface="DIN Pro Medium" charset="0"/>
              </a:rPr>
              <a:t> Градостроительного кодекса, </a:t>
            </a:r>
            <a:r>
              <a:rPr lang="ru-RU" sz="2000" b="1" dirty="0" smtClean="0">
                <a:solidFill>
                  <a:srgbClr val="FF0000"/>
                </a:solidFill>
                <a:latin typeface="DIN Pro Medium" charset="0"/>
                <a:cs typeface="DIN Pro Medium" charset="0"/>
              </a:rPr>
              <a:t>часть 10</a:t>
            </a:r>
            <a:r>
              <a:rPr lang="ru-RU" b="1" dirty="0" smtClean="0">
                <a:latin typeface="DIN Pro Medium" charset="0"/>
                <a:cs typeface="DIN Pro Medium" charset="0"/>
              </a:rPr>
              <a:t>:</a:t>
            </a:r>
          </a:p>
          <a:p>
            <a:pPr algn="just"/>
            <a:endParaRPr lang="ru-RU" b="1" dirty="0" smtClean="0">
              <a:latin typeface="DIN Pro Medium" charset="0"/>
              <a:cs typeface="DIN Pro Medium" charset="0"/>
            </a:endParaRPr>
          </a:p>
          <a:p>
            <a:pPr algn="just"/>
            <a:r>
              <a:rPr lang="ru-RU" b="1" dirty="0" smtClean="0">
                <a:latin typeface="DIN Pro Medium" charset="0"/>
                <a:cs typeface="DIN Pro Medium" charset="0"/>
              </a:rPr>
              <a:t>3</a:t>
            </a:r>
            <a:r>
              <a:rPr lang="ru-RU" b="1" dirty="0">
                <a:latin typeface="DIN Pro Medium" charset="0"/>
                <a:cs typeface="DIN Pro Medium" charset="0"/>
              </a:rPr>
              <a:t>) наличие общего трудового стажа по профессии, специальности или направлению подготовки в области строительства не менее чем десять лет или </a:t>
            </a:r>
            <a:r>
              <a:rPr lang="ru-RU" b="1" dirty="0">
                <a:solidFill>
                  <a:srgbClr val="FF0000"/>
                </a:solidFill>
                <a:latin typeface="DIN Pro Medium" charset="0"/>
                <a:cs typeface="DIN Pro Medium" charset="0"/>
              </a:rPr>
              <a:t>не менее чем пять лет</a:t>
            </a:r>
            <a:r>
              <a:rPr lang="ru-RU" b="1" dirty="0">
                <a:latin typeface="DIN Pro Medium" charset="0"/>
                <a:cs typeface="DIN Pro Medium" charset="0"/>
              </a:rPr>
              <a:t> при прохождении в соответствии с Федеральным законом от 3 июля 2016 года N 238-ФЗ "О независимой оценке квалификации" независимой оценки квалификации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a:t>
            </a:r>
            <a:r>
              <a:rPr lang="ru-RU" b="1" dirty="0" smtClean="0">
                <a:latin typeface="DIN Pro Medium" charset="0"/>
                <a:cs typeface="DIN Pro Medium" charset="0"/>
              </a:rPr>
              <a:t>статье</a:t>
            </a:r>
            <a:endParaRPr lang="ru-RU" b="1" dirty="0">
              <a:latin typeface="DIN Pro Medium" charset="0"/>
              <a:cs typeface="DIN Pro Medium" charset="0"/>
            </a:endParaRPr>
          </a:p>
        </p:txBody>
      </p:sp>
    </p:spTree>
    <p:extLst>
      <p:ext uri="{BB962C8B-B14F-4D97-AF65-F5344CB8AC3E}">
        <p14:creationId xmlns:p14="http://schemas.microsoft.com/office/powerpoint/2010/main" val="39766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42568" y="0"/>
            <a:ext cx="4525598"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Пробное тестирование</a:t>
            </a:r>
          </a:p>
        </p:txBody>
      </p:sp>
      <p:sp>
        <p:nvSpPr>
          <p:cNvPr id="5" name="TextBox 4"/>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2</a:t>
            </a:r>
            <a:r>
              <a:rPr lang="ru-RU" sz="1200" dirty="0" smtClean="0">
                <a:latin typeface="DIN Pro Medium" panose="020B0604020202020204" charset="0"/>
                <a:cs typeface="DIN Pro Medium" panose="020B0604020202020204" charset="0"/>
              </a:rPr>
              <a:t>4</a:t>
            </a:r>
            <a:endParaRPr lang="ru-RU" dirty="0">
              <a:latin typeface="DIN Pro Medium" panose="020B0604020202020204" charset="0"/>
              <a:cs typeface="DIN Pro Medium" panose="020B0604020202020204" charset="0"/>
            </a:endParaRPr>
          </a:p>
        </p:txBody>
      </p:sp>
      <p:pic>
        <p:nvPicPr>
          <p:cNvPr id="2" name="Рисунок 1"/>
          <p:cNvPicPr>
            <a:picLocks noChangeAspect="1"/>
          </p:cNvPicPr>
          <p:nvPr/>
        </p:nvPicPr>
        <p:blipFill>
          <a:blip r:embed="rId3"/>
          <a:stretch>
            <a:fillRect/>
          </a:stretch>
        </p:blipFill>
        <p:spPr>
          <a:xfrm>
            <a:off x="2314298" y="950308"/>
            <a:ext cx="8507582" cy="5714612"/>
          </a:xfrm>
          <a:prstGeom prst="rect">
            <a:avLst/>
          </a:prstGeom>
        </p:spPr>
      </p:pic>
      <p:sp>
        <p:nvSpPr>
          <p:cNvPr id="6" name="Прямоугольник 5"/>
          <p:cNvSpPr/>
          <p:nvPr/>
        </p:nvSpPr>
        <p:spPr>
          <a:xfrm>
            <a:off x="24889" y="5676815"/>
            <a:ext cx="2289409" cy="369332"/>
          </a:xfrm>
          <a:prstGeom prst="rect">
            <a:avLst/>
          </a:prstGeom>
        </p:spPr>
        <p:txBody>
          <a:bodyPr wrap="none">
            <a:spAutoFit/>
          </a:bodyPr>
          <a:lstStyle/>
          <a:p>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p>
        </p:txBody>
      </p:sp>
    </p:spTree>
    <p:extLst>
      <p:ext uri="{BB962C8B-B14F-4D97-AF65-F5344CB8AC3E}">
        <p14:creationId xmlns:p14="http://schemas.microsoft.com/office/powerpoint/2010/main" val="133986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42568" y="0"/>
            <a:ext cx="4525598"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Пробное тестирование</a:t>
            </a:r>
          </a:p>
        </p:txBody>
      </p:sp>
      <p:sp>
        <p:nvSpPr>
          <p:cNvPr id="5" name="TextBox 4"/>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2</a:t>
            </a:r>
            <a:r>
              <a:rPr lang="ru-RU" sz="1200" dirty="0" smtClean="0">
                <a:latin typeface="DIN Pro Medium" panose="020B0604020202020204" charset="0"/>
                <a:cs typeface="DIN Pro Medium" panose="020B0604020202020204" charset="0"/>
              </a:rPr>
              <a:t>5</a:t>
            </a:r>
            <a:endParaRPr lang="ru-RU" dirty="0">
              <a:latin typeface="DIN Pro Medium" panose="020B0604020202020204" charset="0"/>
              <a:cs typeface="DIN Pro Medium" panose="020B0604020202020204" charset="0"/>
            </a:endParaRPr>
          </a:p>
        </p:txBody>
      </p:sp>
      <p:pic>
        <p:nvPicPr>
          <p:cNvPr id="4" name="Рисунок 3"/>
          <p:cNvPicPr>
            <a:picLocks noChangeAspect="1"/>
          </p:cNvPicPr>
          <p:nvPr/>
        </p:nvPicPr>
        <p:blipFill>
          <a:blip r:embed="rId3"/>
          <a:stretch>
            <a:fillRect/>
          </a:stretch>
        </p:blipFill>
        <p:spPr>
          <a:xfrm>
            <a:off x="2500514" y="997780"/>
            <a:ext cx="7744317" cy="5659785"/>
          </a:xfrm>
          <a:prstGeom prst="rect">
            <a:avLst/>
          </a:prstGeom>
        </p:spPr>
      </p:pic>
      <p:sp>
        <p:nvSpPr>
          <p:cNvPr id="6" name="Прямоугольник 5"/>
          <p:cNvSpPr/>
          <p:nvPr/>
        </p:nvSpPr>
        <p:spPr>
          <a:xfrm>
            <a:off x="211105" y="6018589"/>
            <a:ext cx="2289409" cy="369332"/>
          </a:xfrm>
          <a:prstGeom prst="rect">
            <a:avLst/>
          </a:prstGeom>
        </p:spPr>
        <p:txBody>
          <a:bodyPr wrap="none">
            <a:spAutoFit/>
          </a:bodyPr>
          <a:lstStyle/>
          <a:p>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p>
        </p:txBody>
      </p:sp>
    </p:spTree>
    <p:extLst>
      <p:ext uri="{BB962C8B-B14F-4D97-AF65-F5344CB8AC3E}">
        <p14:creationId xmlns:p14="http://schemas.microsoft.com/office/powerpoint/2010/main" val="319502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42568" y="0"/>
            <a:ext cx="4525598"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Пробное тестирование</a:t>
            </a:r>
          </a:p>
        </p:txBody>
      </p:sp>
      <p:sp>
        <p:nvSpPr>
          <p:cNvPr id="5" name="TextBox 4"/>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2</a:t>
            </a:r>
            <a:r>
              <a:rPr lang="ru-RU" sz="1200" dirty="0" smtClean="0">
                <a:latin typeface="DIN Pro Medium" panose="020B0604020202020204" charset="0"/>
                <a:cs typeface="DIN Pro Medium" panose="020B0604020202020204" charset="0"/>
              </a:rPr>
              <a:t>6</a:t>
            </a:r>
            <a:endParaRPr lang="ru-RU" dirty="0">
              <a:latin typeface="DIN Pro Medium" panose="020B0604020202020204" charset="0"/>
              <a:cs typeface="DIN Pro Medium" panose="020B0604020202020204" charset="0"/>
            </a:endParaRPr>
          </a:p>
        </p:txBody>
      </p:sp>
      <p:pic>
        <p:nvPicPr>
          <p:cNvPr id="2" name="Рисунок 1"/>
          <p:cNvPicPr>
            <a:picLocks noChangeAspect="1"/>
          </p:cNvPicPr>
          <p:nvPr/>
        </p:nvPicPr>
        <p:blipFill>
          <a:blip r:embed="rId3"/>
          <a:stretch>
            <a:fillRect/>
          </a:stretch>
        </p:blipFill>
        <p:spPr>
          <a:xfrm>
            <a:off x="2447503" y="1005702"/>
            <a:ext cx="9116961" cy="5266140"/>
          </a:xfrm>
          <a:prstGeom prst="rect">
            <a:avLst/>
          </a:prstGeom>
        </p:spPr>
      </p:pic>
      <p:sp>
        <p:nvSpPr>
          <p:cNvPr id="6" name="Прямоугольник 5"/>
          <p:cNvSpPr/>
          <p:nvPr/>
        </p:nvSpPr>
        <p:spPr>
          <a:xfrm>
            <a:off x="95210" y="5902510"/>
            <a:ext cx="2289409" cy="369332"/>
          </a:xfrm>
          <a:prstGeom prst="rect">
            <a:avLst/>
          </a:prstGeom>
        </p:spPr>
        <p:txBody>
          <a:bodyPr wrap="none">
            <a:spAutoFit/>
          </a:bodyPr>
          <a:lstStyle/>
          <a:p>
            <a:r>
              <a:rPr lang="en-US" dirty="0">
                <a:solidFill>
                  <a:srgbClr val="FF0000"/>
                </a:solidFill>
                <a:latin typeface="DIN Pro Medium" panose="020B0604020202020204" charset="0"/>
                <a:cs typeface="DIN Pro Medium" panose="020B0604020202020204" charset="0"/>
                <a:hlinkClick r:id="rId4"/>
              </a:rPr>
              <a:t>http://spk.nopriz.ru</a:t>
            </a:r>
            <a:r>
              <a:rPr lang="en-US" dirty="0">
                <a:solidFill>
                  <a:srgbClr val="FF0000"/>
                </a:solidFill>
                <a:latin typeface="DIN Pro Medium" panose="020B0604020202020204" charset="0"/>
                <a:cs typeface="DIN Pro Medium" panose="020B0604020202020204" charset="0"/>
              </a:rPr>
              <a:t> </a:t>
            </a:r>
            <a:endParaRPr lang="ru-RU" dirty="0">
              <a:solidFill>
                <a:srgbClr val="FF0000"/>
              </a:solidFill>
            </a:endParaRPr>
          </a:p>
        </p:txBody>
      </p:sp>
    </p:spTree>
    <p:extLst>
      <p:ext uri="{BB962C8B-B14F-4D97-AF65-F5344CB8AC3E}">
        <p14:creationId xmlns:p14="http://schemas.microsoft.com/office/powerpoint/2010/main" val="224132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788989" y="405442"/>
            <a:ext cx="5262113" cy="118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07720" y="1480928"/>
            <a:ext cx="5791971" cy="646331"/>
          </a:xfrm>
          <a:prstGeom prst="rect">
            <a:avLst/>
          </a:prstGeom>
          <a:noFill/>
        </p:spPr>
        <p:txBody>
          <a:bodyPr wrap="none" rtlCol="0">
            <a:spAutoFit/>
          </a:bodyPr>
          <a:lstStyle/>
          <a:p>
            <a:pPr algn="ctr"/>
            <a:r>
              <a:rPr lang="ru-RU" sz="3600" b="1" dirty="0">
                <a:solidFill>
                  <a:schemeClr val="bg2">
                    <a:lumMod val="10000"/>
                  </a:schemeClr>
                </a:solidFill>
                <a:latin typeface="DIN Pro Medium" panose="020B0604020202020204" charset="0"/>
                <a:cs typeface="DIN Pro Medium" panose="020B0604020202020204" charset="0"/>
              </a:rPr>
              <a:t>СПАСИБО ЗА ВНИМАНИЕ!</a:t>
            </a:r>
          </a:p>
        </p:txBody>
      </p:sp>
      <p:sp>
        <p:nvSpPr>
          <p:cNvPr id="5" name="TextBox 4"/>
          <p:cNvSpPr txBox="1"/>
          <p:nvPr/>
        </p:nvSpPr>
        <p:spPr>
          <a:xfrm>
            <a:off x="624263" y="4868695"/>
            <a:ext cx="5097870" cy="1477328"/>
          </a:xfrm>
          <a:prstGeom prst="rect">
            <a:avLst/>
          </a:prstGeom>
          <a:noFill/>
        </p:spPr>
        <p:txBody>
          <a:bodyPr wrap="none" rtlCol="0">
            <a:spAutoFit/>
          </a:bodyPr>
          <a:lstStyle/>
          <a:p>
            <a:r>
              <a:rPr lang="ru-RU" dirty="0" smtClean="0">
                <a:solidFill>
                  <a:schemeClr val="tx2">
                    <a:lumMod val="75000"/>
                  </a:schemeClr>
                </a:solidFill>
                <a:latin typeface="DIN Pro Medium" panose="020B0604020202020204" charset="0"/>
                <a:cs typeface="DIN Pro Medium" panose="020B0604020202020204" charset="0"/>
              </a:rPr>
              <a:t>Заместитель Руководителя аппарата НОПРИЗ</a:t>
            </a:r>
          </a:p>
          <a:p>
            <a:r>
              <a:rPr lang="ru-RU" dirty="0" smtClean="0">
                <a:solidFill>
                  <a:schemeClr val="tx2">
                    <a:lumMod val="75000"/>
                  </a:schemeClr>
                </a:solidFill>
                <a:latin typeface="DIN Pro Medium" panose="020B0604020202020204" charset="0"/>
                <a:cs typeface="DIN Pro Medium" panose="020B0604020202020204" charset="0"/>
              </a:rPr>
              <a:t>Н.А. Прокопьева</a:t>
            </a:r>
            <a:endParaRPr lang="ru-RU" dirty="0">
              <a:solidFill>
                <a:schemeClr val="tx2">
                  <a:lumMod val="75000"/>
                </a:schemeClr>
              </a:solidFill>
              <a:latin typeface="DIN Pro Medium" panose="020B0604020202020204" charset="0"/>
              <a:cs typeface="DIN Pro Medium" panose="020B0604020202020204" charset="0"/>
            </a:endParaRPr>
          </a:p>
          <a:p>
            <a:r>
              <a:rPr lang="en-US" dirty="0">
                <a:solidFill>
                  <a:schemeClr val="tx2">
                    <a:lumMod val="75000"/>
                  </a:schemeClr>
                </a:solidFill>
                <a:latin typeface="DIN Pro Medium" panose="020B0604020202020204" charset="0"/>
                <a:cs typeface="DIN Pro Medium" panose="020B0604020202020204" charset="0"/>
              </a:rPr>
              <a:t>e-mail: </a:t>
            </a:r>
            <a:r>
              <a:rPr lang="en-US" dirty="0" smtClean="0">
                <a:solidFill>
                  <a:schemeClr val="tx2">
                    <a:lumMod val="75000"/>
                  </a:schemeClr>
                </a:solidFill>
                <a:latin typeface="DIN Pro Medium" panose="020B0604020202020204" charset="0"/>
                <a:cs typeface="DIN Pro Medium" panose="020B0604020202020204" charset="0"/>
              </a:rPr>
              <a:t>n.prokopeva@nopriz.ru</a:t>
            </a:r>
            <a:endParaRPr lang="en-US"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НОПРИЗ: </a:t>
            </a:r>
            <a:r>
              <a:rPr lang="en-US" dirty="0">
                <a:solidFill>
                  <a:schemeClr val="tx2">
                    <a:lumMod val="75000"/>
                  </a:schemeClr>
                </a:solidFill>
                <a:latin typeface="DIN Pro Medium" panose="020B0604020202020204" charset="0"/>
                <a:cs typeface="DIN Pro Medium" panose="020B0604020202020204" charset="0"/>
                <a:hlinkClick r:id="rId3"/>
              </a:rPr>
              <a:t>http://nopriz.ru</a:t>
            </a:r>
            <a:endParaRPr lang="ru-RU"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СПК: </a:t>
            </a:r>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solidFill>
                <a:schemeClr val="tx2">
                  <a:lumMod val="75000"/>
                </a:schemeClr>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45731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23292" y="6413563"/>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3</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14" name="TextBox 13"/>
          <p:cNvSpPr txBox="1"/>
          <p:nvPr/>
        </p:nvSpPr>
        <p:spPr>
          <a:xfrm>
            <a:off x="1811044" y="2073028"/>
            <a:ext cx="8078680" cy="4278094"/>
          </a:xfrm>
          <a:prstGeom prst="rect">
            <a:avLst/>
          </a:prstGeom>
          <a:noFill/>
        </p:spPr>
        <p:txBody>
          <a:bodyPr wrap="square" rtlCol="0">
            <a:spAutoFit/>
          </a:bodyPr>
          <a:lstStyle/>
          <a:p>
            <a:pPr algn="just"/>
            <a:r>
              <a:rPr lang="ru-RU" sz="2000" b="1" dirty="0">
                <a:latin typeface="DIN Pro Medium" charset="0"/>
                <a:cs typeface="DIN Pro Medium" charset="0"/>
              </a:rPr>
              <a:t>Статья </a:t>
            </a:r>
            <a:r>
              <a:rPr lang="ru-RU" sz="2000" b="1" dirty="0">
                <a:solidFill>
                  <a:srgbClr val="FF0000"/>
                </a:solidFill>
                <a:latin typeface="DIN Pro Medium" charset="0"/>
                <a:cs typeface="DIN Pro Medium" charset="0"/>
              </a:rPr>
              <a:t>55.5-1</a:t>
            </a:r>
            <a:r>
              <a:rPr lang="ru-RU" sz="2000" b="1" dirty="0">
                <a:latin typeface="DIN Pro Medium" charset="0"/>
                <a:cs typeface="DIN Pro Medium" charset="0"/>
              </a:rPr>
              <a:t> Градостроительного кодекса, </a:t>
            </a:r>
            <a:r>
              <a:rPr lang="ru-RU" sz="2000" b="1" dirty="0">
                <a:solidFill>
                  <a:srgbClr val="FF0000"/>
                </a:solidFill>
                <a:latin typeface="DIN Pro Medium" charset="0"/>
                <a:cs typeface="DIN Pro Medium" charset="0"/>
              </a:rPr>
              <a:t>часть 10</a:t>
            </a:r>
            <a:r>
              <a:rPr lang="ru-RU" b="1" dirty="0" smtClean="0">
                <a:latin typeface="DIN Pro Medium" charset="0"/>
                <a:cs typeface="DIN Pro Medium" charset="0"/>
              </a:rPr>
              <a:t>:</a:t>
            </a:r>
          </a:p>
          <a:p>
            <a:pPr algn="just"/>
            <a:endParaRPr lang="ru-RU" b="1" dirty="0">
              <a:latin typeface="DIN Pro Medium" charset="0"/>
              <a:cs typeface="DIN Pro Medium" charset="0"/>
            </a:endParaRPr>
          </a:p>
          <a:p>
            <a:pPr algn="just"/>
            <a:r>
              <a:rPr lang="ru-RU" b="1" dirty="0" smtClean="0">
                <a:latin typeface="DIN Pro Medium" charset="0"/>
                <a:cs typeface="DIN Pro Medium" charset="0"/>
              </a:rPr>
              <a:t>4</a:t>
            </a:r>
            <a:r>
              <a:rPr lang="ru-RU" b="1" dirty="0">
                <a:latin typeface="DIN Pro Medium" charset="0"/>
                <a:cs typeface="DIN Pro Medium" charset="0"/>
              </a:rPr>
              <a:t>) </a:t>
            </a:r>
            <a:r>
              <a:rPr lang="ru-RU" b="1" dirty="0">
                <a:solidFill>
                  <a:srgbClr val="FF0000"/>
                </a:solidFill>
                <a:latin typeface="DIN Pro Medium" charset="0"/>
                <a:cs typeface="DIN Pro Medium" charset="0"/>
              </a:rPr>
              <a:t>не реже одного раза в пять лет</a:t>
            </a:r>
            <a:r>
              <a:rPr lang="ru-RU" b="1" dirty="0">
                <a:latin typeface="DIN Pro Medium" charset="0"/>
                <a:cs typeface="DIN Pro Medium" charset="0"/>
              </a:rPr>
              <a:t> прохождение в соответствии с Федеральным законом от 3 июля 2016 года N 238-ФЗ "О независимой оценке квалификации" </a:t>
            </a:r>
            <a:r>
              <a:rPr lang="ru-RU" b="1" dirty="0">
                <a:solidFill>
                  <a:srgbClr val="FF0000"/>
                </a:solidFill>
                <a:latin typeface="DIN Pro Medium" charset="0"/>
                <a:cs typeface="DIN Pro Medium" charset="0"/>
              </a:rPr>
              <a:t>независимой оценки квалификации</a:t>
            </a:r>
            <a:r>
              <a:rPr lang="ru-RU" b="1" dirty="0">
                <a:latin typeface="DIN Pro Medium" charset="0"/>
                <a:cs typeface="DIN Pro Medium"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статьей</a:t>
            </a:r>
          </a:p>
          <a:p>
            <a:pPr algn="just"/>
            <a:r>
              <a:rPr lang="ru-RU" dirty="0">
                <a:solidFill>
                  <a:srgbClr val="FF0000"/>
                </a:solidFill>
                <a:latin typeface="DIN Pro Medium" charset="0"/>
                <a:cs typeface="DIN Pro Medium" charset="0"/>
              </a:rPr>
              <a:t>…</a:t>
            </a: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Tree>
    <p:extLst>
      <p:ext uri="{BB962C8B-B14F-4D97-AF65-F5344CB8AC3E}">
        <p14:creationId xmlns:p14="http://schemas.microsoft.com/office/powerpoint/2010/main" val="29077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4</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5" name="TextBox 4"/>
          <p:cNvSpPr txBox="1"/>
          <p:nvPr/>
        </p:nvSpPr>
        <p:spPr>
          <a:xfrm>
            <a:off x="735745" y="4218096"/>
            <a:ext cx="9278224" cy="2308324"/>
          </a:xfrm>
          <a:prstGeom prst="rect">
            <a:avLst/>
          </a:prstGeom>
          <a:noFill/>
        </p:spPr>
        <p:txBody>
          <a:bodyPr wrap="square" rtlCol="0">
            <a:spAutoFit/>
          </a:bodyPr>
          <a:lstStyle/>
          <a:p>
            <a:pPr algn="just"/>
            <a:r>
              <a:rPr lang="ru-RU" b="1" dirty="0" smtClean="0">
                <a:latin typeface="DIN Pro Medium" panose="020B0604020202020204" charset="0"/>
                <a:cs typeface="DIN Pro Medium" panose="020B0604020202020204" charset="0"/>
              </a:rPr>
              <a:t>К </a:t>
            </a:r>
            <a:r>
              <a:rPr lang="ru-RU" b="1" dirty="0">
                <a:latin typeface="DIN Pro Medium" panose="020B0604020202020204" charset="0"/>
                <a:cs typeface="DIN Pro Medium" panose="020B0604020202020204" charset="0"/>
              </a:rPr>
              <a:t>должностным обязанностям </a:t>
            </a:r>
            <a:r>
              <a:rPr lang="ru-RU" b="1" dirty="0">
                <a:solidFill>
                  <a:srgbClr val="FF0000"/>
                </a:solidFill>
                <a:latin typeface="DIN Pro Medium" panose="020B0604020202020204" charset="0"/>
                <a:cs typeface="DIN Pro Medium" panose="020B0604020202020204" charset="0"/>
              </a:rPr>
              <a:t>специалистов по организации </a:t>
            </a:r>
            <a:r>
              <a:rPr lang="ru-RU" b="1" dirty="0" smtClean="0">
                <a:solidFill>
                  <a:srgbClr val="FF0000"/>
                </a:solidFill>
                <a:latin typeface="DIN Pro Medium" panose="020B0604020202020204" charset="0"/>
                <a:cs typeface="DIN Pro Medium" panose="020B0604020202020204" charset="0"/>
              </a:rPr>
              <a:t>архитектурно-строительного</a:t>
            </a:r>
            <a:r>
              <a:rPr lang="ru-RU" b="1" dirty="0" smtClean="0">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проектирования </a:t>
            </a:r>
            <a:r>
              <a:rPr lang="ru-RU" b="1" dirty="0" smtClean="0">
                <a:latin typeface="DIN Pro Medium" panose="020B0604020202020204" charset="0"/>
                <a:cs typeface="DIN Pro Medium" panose="020B0604020202020204" charset="0"/>
              </a:rPr>
              <a:t>относятся </a:t>
            </a:r>
            <a:r>
              <a:rPr lang="ru-RU" b="1" dirty="0">
                <a:latin typeface="DIN Pro Medium" panose="020B0604020202020204" charset="0"/>
                <a:cs typeface="DIN Pro Medium" panose="020B0604020202020204" charset="0"/>
              </a:rPr>
              <a:t>соответственно:</a:t>
            </a:r>
          </a:p>
          <a:p>
            <a:pPr algn="just"/>
            <a:r>
              <a:rPr lang="ru-RU" b="1" dirty="0">
                <a:solidFill>
                  <a:srgbClr val="FF0000"/>
                </a:solidFill>
                <a:latin typeface="DIN Pro Medium" panose="020B0604020202020204" charset="0"/>
                <a:cs typeface="DIN Pro Medium" panose="020B0604020202020204" charset="0"/>
              </a:rPr>
              <a:t>1)</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заданий </a:t>
            </a:r>
            <a:r>
              <a:rPr lang="ru-RU" b="1" dirty="0">
                <a:latin typeface="DIN Pro Medium" panose="020B0604020202020204" charset="0"/>
                <a:cs typeface="DIN Pro Medium" panose="020B0604020202020204" charset="0"/>
              </a:rPr>
              <a:t>на проектирование объекта капитального строительства;</a:t>
            </a:r>
          </a:p>
          <a:p>
            <a:pPr algn="just"/>
            <a:r>
              <a:rPr lang="ru-RU" b="1" dirty="0">
                <a:solidFill>
                  <a:srgbClr val="FF0000"/>
                </a:solidFill>
                <a:latin typeface="DIN Pro Medium" panose="020B0604020202020204" charset="0"/>
                <a:cs typeface="DIN Pro Medium" panose="020B0604020202020204" charset="0"/>
              </a:rPr>
              <a:t>2)</a:t>
            </a:r>
            <a:r>
              <a:rPr lang="ru-RU" b="1" dirty="0">
                <a:latin typeface="DIN Pro Medium" panose="020B0604020202020204" charset="0"/>
                <a:cs typeface="DIN Pro Medium" panose="020B0604020202020204" charset="0"/>
              </a:rPr>
              <a:t> представление, согласование и приемка результатов </a:t>
            </a:r>
            <a:r>
              <a:rPr lang="ru-RU" b="1" dirty="0" smtClean="0">
                <a:latin typeface="DIN Pro Medium" panose="020B0604020202020204" charset="0"/>
                <a:cs typeface="DIN Pro Medium" panose="020B0604020202020204" charset="0"/>
              </a:rPr>
              <a:t>работ по </a:t>
            </a:r>
            <a:r>
              <a:rPr lang="ru-RU" b="1" dirty="0">
                <a:latin typeface="DIN Pro Medium" panose="020B0604020202020204" charset="0"/>
                <a:cs typeface="DIN Pro Medium" panose="020B0604020202020204" charset="0"/>
              </a:rPr>
              <a:t>подготовке проектной документации;</a:t>
            </a:r>
          </a:p>
          <a:p>
            <a:pPr algn="just"/>
            <a:r>
              <a:rPr lang="ru-RU" b="1" dirty="0">
                <a:solidFill>
                  <a:srgbClr val="FF0000"/>
                </a:solidFill>
                <a:latin typeface="DIN Pro Medium" panose="020B0604020202020204" charset="0"/>
                <a:cs typeface="DIN Pro Medium" panose="020B0604020202020204" charset="0"/>
              </a:rPr>
              <a:t>3)</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проектной документации;</a:t>
            </a:r>
            <a:endParaRPr lang="ru-RU" b="1" dirty="0">
              <a:latin typeface="DIN Pro Medium" panose="020B0604020202020204" charset="0"/>
              <a:cs typeface="DIN Pro Medium" panose="020B0604020202020204" charset="0"/>
            </a:endParaRPr>
          </a:p>
          <a:p>
            <a:pPr algn="just"/>
            <a:r>
              <a:rPr lang="ru-RU" b="1" dirty="0" smtClean="0">
                <a:solidFill>
                  <a:srgbClr val="FF0000"/>
                </a:solidFill>
                <a:latin typeface="DIN Pro Medium" panose="020B0604020202020204" charset="0"/>
                <a:cs typeface="DIN Pro Medium" panose="020B0604020202020204" charset="0"/>
              </a:rPr>
              <a:t>4)</a:t>
            </a:r>
            <a:r>
              <a:rPr lang="ru-RU" b="1" dirty="0" smtClean="0">
                <a:latin typeface="DIN Pro Medium" panose="020B0604020202020204" charset="0"/>
                <a:cs typeface="DIN Pro Medium" panose="020B0604020202020204" charset="0"/>
              </a:rPr>
              <a:t> утверждение </a:t>
            </a:r>
            <a:r>
              <a:rPr lang="ru-RU" b="1" dirty="0">
                <a:latin typeface="DIN Pro Medium" panose="020B0604020202020204" charset="0"/>
                <a:cs typeface="DIN Pro Medium" panose="020B0604020202020204" charset="0"/>
              </a:rPr>
              <a:t>в соответствии с частью 15.2 статьи 48 настоящего Кодекса подтверждения соответствия вносимых в проектную документацию </a:t>
            </a:r>
            <a:r>
              <a:rPr lang="ru-RU" b="1" dirty="0" smtClean="0">
                <a:latin typeface="DIN Pro Medium" panose="020B0604020202020204" charset="0"/>
                <a:cs typeface="DIN Pro Medium" panose="020B0604020202020204" charset="0"/>
              </a:rPr>
              <a:t>изменений.</a:t>
            </a:r>
            <a:endParaRPr lang="ru-RU" b="1" dirty="0">
              <a:latin typeface="DIN Pro Medium" panose="020B0604020202020204" charset="0"/>
              <a:cs typeface="DIN Pro Medium" panose="020B0604020202020204" charset="0"/>
            </a:endParaRPr>
          </a:p>
        </p:txBody>
      </p:sp>
      <p:sp>
        <p:nvSpPr>
          <p:cNvPr id="15" name="TextBox 14"/>
          <p:cNvSpPr txBox="1"/>
          <p:nvPr/>
        </p:nvSpPr>
        <p:spPr>
          <a:xfrm>
            <a:off x="1888598" y="2218550"/>
            <a:ext cx="9675866" cy="1754326"/>
          </a:xfrm>
          <a:prstGeom prst="rect">
            <a:avLst/>
          </a:prstGeom>
          <a:noFill/>
        </p:spPr>
        <p:txBody>
          <a:bodyPr wrap="square" rtlCol="0">
            <a:spAutoFit/>
          </a:bodyPr>
          <a:lstStyle/>
          <a:p>
            <a:pPr algn="just"/>
            <a:r>
              <a:rPr lang="ru-RU" b="1" dirty="0" smtClean="0">
                <a:latin typeface="DIN Pro Medium" panose="020B0604020202020204" charset="0"/>
                <a:cs typeface="DIN Pro Medium" panose="020B0604020202020204" charset="0"/>
              </a:rPr>
              <a:t>К </a:t>
            </a:r>
            <a:r>
              <a:rPr lang="ru-RU" b="1" dirty="0">
                <a:latin typeface="DIN Pro Medium" panose="020B0604020202020204" charset="0"/>
                <a:cs typeface="DIN Pro Medium" panose="020B0604020202020204" charset="0"/>
              </a:rPr>
              <a:t>должностным обязанностям </a:t>
            </a:r>
            <a:r>
              <a:rPr lang="ru-RU" b="1" dirty="0">
                <a:solidFill>
                  <a:srgbClr val="FF0000"/>
                </a:solidFill>
                <a:latin typeface="DIN Pro Medium" panose="020B0604020202020204" charset="0"/>
                <a:cs typeface="DIN Pro Medium" panose="020B0604020202020204" charset="0"/>
              </a:rPr>
              <a:t>специалистов по организации инженерных изысканий</a:t>
            </a:r>
            <a:r>
              <a:rPr lang="ru-RU" b="1" dirty="0">
                <a:latin typeface="DIN Pro Medium" panose="020B0604020202020204" charset="0"/>
                <a:cs typeface="DIN Pro Medium" panose="020B0604020202020204" charset="0"/>
              </a:rPr>
              <a:t>, </a:t>
            </a:r>
            <a:r>
              <a:rPr lang="ru-RU" b="1" dirty="0" smtClean="0">
                <a:latin typeface="DIN Pro Medium" panose="020B0604020202020204" charset="0"/>
                <a:cs typeface="DIN Pro Medium" panose="020B0604020202020204" charset="0"/>
              </a:rPr>
              <a:t>относятся </a:t>
            </a:r>
            <a:r>
              <a:rPr lang="ru-RU" b="1" dirty="0">
                <a:latin typeface="DIN Pro Medium" panose="020B0604020202020204" charset="0"/>
                <a:cs typeface="DIN Pro Medium" panose="020B0604020202020204" charset="0"/>
              </a:rPr>
              <a:t>соответственно:</a:t>
            </a:r>
          </a:p>
          <a:p>
            <a:pPr algn="just"/>
            <a:r>
              <a:rPr lang="ru-RU" b="1" dirty="0">
                <a:solidFill>
                  <a:srgbClr val="FF0000"/>
                </a:solidFill>
                <a:latin typeface="DIN Pro Medium" panose="020B0604020202020204" charset="0"/>
                <a:cs typeface="DIN Pro Medium" panose="020B0604020202020204" charset="0"/>
              </a:rPr>
              <a:t>1)</a:t>
            </a:r>
            <a:r>
              <a:rPr lang="ru-RU" b="1" dirty="0">
                <a:latin typeface="DIN Pro Medium" panose="020B0604020202020204" charset="0"/>
                <a:cs typeface="DIN Pro Medium" panose="020B0604020202020204" charset="0"/>
              </a:rPr>
              <a:t> утверждение заданий на выполнение работ по инженерным </a:t>
            </a:r>
            <a:r>
              <a:rPr lang="ru-RU" b="1" dirty="0" smtClean="0">
                <a:latin typeface="DIN Pro Medium" panose="020B0604020202020204" charset="0"/>
                <a:cs typeface="DIN Pro Medium" panose="020B0604020202020204" charset="0"/>
              </a:rPr>
              <a:t>изысканиям;</a:t>
            </a:r>
            <a:endParaRPr lang="ru-RU" b="1" dirty="0">
              <a:latin typeface="DIN Pro Medium" panose="020B0604020202020204" charset="0"/>
              <a:cs typeface="DIN Pro Medium" panose="020B0604020202020204" charset="0"/>
            </a:endParaRPr>
          </a:p>
          <a:p>
            <a:pPr algn="just"/>
            <a:r>
              <a:rPr lang="ru-RU" b="1" dirty="0">
                <a:solidFill>
                  <a:srgbClr val="FF0000"/>
                </a:solidFill>
                <a:latin typeface="DIN Pro Medium" panose="020B0604020202020204" charset="0"/>
                <a:cs typeface="DIN Pro Medium" panose="020B0604020202020204" charset="0"/>
              </a:rPr>
              <a:t>2)</a:t>
            </a:r>
            <a:r>
              <a:rPr lang="ru-RU" b="1" dirty="0">
                <a:latin typeface="DIN Pro Medium" panose="020B0604020202020204" charset="0"/>
                <a:cs typeface="DIN Pro Medium" panose="020B0604020202020204" charset="0"/>
              </a:rPr>
              <a:t> представление, согласование и приемка результатов работ </a:t>
            </a:r>
            <a:r>
              <a:rPr lang="ru-RU" b="1" dirty="0" smtClean="0">
                <a:latin typeface="DIN Pro Medium" panose="020B0604020202020204" charset="0"/>
                <a:cs typeface="DIN Pro Medium" panose="020B0604020202020204" charset="0"/>
              </a:rPr>
              <a:t>по выполнению инженерных изысканий;</a:t>
            </a:r>
            <a:endParaRPr lang="ru-RU" b="1" dirty="0">
              <a:latin typeface="DIN Pro Medium" panose="020B0604020202020204" charset="0"/>
              <a:cs typeface="DIN Pro Medium" panose="020B0604020202020204" charset="0"/>
            </a:endParaRPr>
          </a:p>
          <a:p>
            <a:pPr algn="just"/>
            <a:r>
              <a:rPr lang="ru-RU" b="1" dirty="0">
                <a:solidFill>
                  <a:srgbClr val="FF0000"/>
                </a:solidFill>
                <a:latin typeface="DIN Pro Medium" panose="020B0604020202020204" charset="0"/>
                <a:cs typeface="DIN Pro Medium" panose="020B0604020202020204" charset="0"/>
              </a:rPr>
              <a:t>3)</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проектной </a:t>
            </a:r>
            <a:r>
              <a:rPr lang="ru-RU" b="1" dirty="0">
                <a:latin typeface="DIN Pro Medium" panose="020B0604020202020204" charset="0"/>
                <a:cs typeface="DIN Pro Medium" panose="020B0604020202020204" charset="0"/>
              </a:rPr>
              <a:t>документации</a:t>
            </a:r>
            <a:r>
              <a:rPr lang="ru-RU" b="1" dirty="0" smtClean="0">
                <a:latin typeface="DIN Pro Medium" panose="020B0604020202020204" charset="0"/>
                <a:cs typeface="DIN Pro Medium" panose="020B0604020202020204" charset="0"/>
              </a:rPr>
              <a:t>.</a:t>
            </a:r>
            <a:endParaRPr lang="ru-RU" b="1" dirty="0">
              <a:latin typeface="DIN Pro Medium" panose="020B0604020202020204" charset="0"/>
              <a:cs typeface="DIN Pro Medium" panose="020B0604020202020204" charset="0"/>
            </a:endParaRPr>
          </a:p>
        </p:txBody>
      </p:sp>
      <p:sp>
        <p:nvSpPr>
          <p:cNvPr id="17" name="TextBox 16"/>
          <p:cNvSpPr txBox="1"/>
          <p:nvPr/>
        </p:nvSpPr>
        <p:spPr>
          <a:xfrm>
            <a:off x="2401776" y="1649247"/>
            <a:ext cx="7452681" cy="400110"/>
          </a:xfrm>
          <a:prstGeom prst="rect">
            <a:avLst/>
          </a:prstGeom>
          <a:noFill/>
        </p:spPr>
        <p:txBody>
          <a:bodyPr wrap="none" rtlCol="0">
            <a:spAutoFit/>
          </a:bodyPr>
          <a:lstStyle/>
          <a:p>
            <a:r>
              <a:rPr lang="ru-RU" sz="2000" b="1" dirty="0" smtClean="0">
                <a:latin typeface="DIN Pro Medium" panose="020B0604020202020204" charset="0"/>
                <a:cs typeface="DIN Pro Medium" panose="020B0604020202020204" charset="0"/>
              </a:rPr>
              <a:t>Статья </a:t>
            </a:r>
            <a:r>
              <a:rPr lang="ru-RU" sz="2000" b="1" dirty="0" smtClean="0">
                <a:solidFill>
                  <a:srgbClr val="FF0000"/>
                </a:solidFill>
                <a:latin typeface="DIN Pro Medium" panose="020B0604020202020204" charset="0"/>
                <a:cs typeface="DIN Pro Medium" panose="020B0604020202020204" charset="0"/>
              </a:rPr>
              <a:t>55.5-1</a:t>
            </a:r>
            <a:r>
              <a:rPr lang="ru-RU" sz="2000" b="1" dirty="0" smtClean="0">
                <a:latin typeface="DIN Pro Medium" panose="020B0604020202020204" charset="0"/>
                <a:cs typeface="DIN Pro Medium" panose="020B0604020202020204" charset="0"/>
              </a:rPr>
              <a:t> Градостроительного кодекса, </a:t>
            </a:r>
            <a:r>
              <a:rPr lang="ru-RU" sz="2000" b="1" dirty="0" smtClean="0">
                <a:solidFill>
                  <a:srgbClr val="FF0000"/>
                </a:solidFill>
                <a:latin typeface="DIN Pro Medium" panose="020B0604020202020204" charset="0"/>
                <a:cs typeface="DIN Pro Medium" panose="020B0604020202020204" charset="0"/>
              </a:rPr>
              <a:t>часть 3</a:t>
            </a:r>
            <a:r>
              <a:rPr lang="ru-RU" sz="2000" b="1" dirty="0" smtClean="0">
                <a:latin typeface="DIN Pro Medium" panose="020B0604020202020204" charset="0"/>
                <a:cs typeface="DIN Pro Medium" panose="020B0604020202020204" charset="0"/>
              </a:rPr>
              <a:t> и </a:t>
            </a:r>
            <a:r>
              <a:rPr lang="ru-RU" sz="2000" b="1" dirty="0" smtClean="0">
                <a:solidFill>
                  <a:srgbClr val="FF0000"/>
                </a:solidFill>
                <a:latin typeface="DIN Pro Medium" panose="020B0604020202020204" charset="0"/>
                <a:cs typeface="DIN Pro Medium" panose="020B0604020202020204" charset="0"/>
              </a:rPr>
              <a:t>часть 4</a:t>
            </a:r>
            <a:r>
              <a:rPr lang="ru-RU" sz="2000" b="1" dirty="0" smtClean="0">
                <a:latin typeface="DIN Pro Medium" panose="020B0604020202020204" charset="0"/>
                <a:cs typeface="DIN Pro Medium" panose="020B0604020202020204" charset="0"/>
              </a:rPr>
              <a:t>:</a:t>
            </a:r>
            <a:endParaRPr lang="ru-RU" sz="2400"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4513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5</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12" name="TextBox 11"/>
          <p:cNvSpPr txBox="1"/>
          <p:nvPr/>
        </p:nvSpPr>
        <p:spPr>
          <a:xfrm>
            <a:off x="1585863" y="2470097"/>
            <a:ext cx="8582604" cy="3693319"/>
          </a:xfrm>
          <a:prstGeom prst="rect">
            <a:avLst/>
          </a:prstGeom>
          <a:noFill/>
        </p:spPr>
        <p:txBody>
          <a:bodyPr wrap="square" rtlCol="0">
            <a:spAutoFit/>
          </a:bodyPr>
          <a:lstStyle/>
          <a:p>
            <a:pPr algn="just"/>
            <a:r>
              <a:rPr lang="ru-RU" b="1" dirty="0" smtClean="0">
                <a:solidFill>
                  <a:srgbClr val="FF0000"/>
                </a:solidFill>
                <a:latin typeface="DIN Pro Medium" panose="020B0604020202020204" charset="0"/>
                <a:ea typeface="Verdana" panose="020B0604030504040204" pitchFamily="34" charset="0"/>
                <a:cs typeface="DIN Pro Medium" panose="020B0604020202020204" charset="0"/>
              </a:rPr>
              <a:t>…</a:t>
            </a:r>
          </a:p>
          <a:p>
            <a:pPr algn="just"/>
            <a:r>
              <a:rPr lang="ru-RU" b="1" dirty="0" smtClean="0">
                <a:latin typeface="DIN Pro Medium" panose="020B0604020202020204" charset="0"/>
                <a:ea typeface="Verdana" panose="020B0604030504040204" pitchFamily="34" charset="0"/>
                <a:cs typeface="DIN Pro Medium" panose="020B0604020202020204" charset="0"/>
              </a:rPr>
              <a:t>13</a:t>
            </a:r>
            <a:r>
              <a:rPr lang="ru-RU" b="1" dirty="0">
                <a:latin typeface="DIN Pro Medium" panose="020B0604020202020204" charset="0"/>
                <a:ea typeface="Verdana" panose="020B0604030504040204" pitchFamily="34" charset="0"/>
                <a:cs typeface="DIN Pro Medium" panose="020B0604020202020204" charset="0"/>
              </a:rPr>
              <a:t>. Перечень документов, подтверждающих соответствие физического лица минимальным требованиям, установленным частью 10 настоящей статьи, состав сведений, включаемых в национальные реестры специалистов, порядок внесения изменений в национальные реестры специалистов, основания для отказа во включении сведений о физическом лице в соответствующий национальный реестр специалистов, перечень случаев, при которых сведения о физическом лице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исключаются</a:t>
            </a:r>
            <a:r>
              <a:rPr lang="ru-RU" b="1" dirty="0">
                <a:latin typeface="DIN Pro Medium" panose="020B0604020202020204" charset="0"/>
                <a:ea typeface="Verdana" panose="020B0604030504040204" pitchFamily="34" charset="0"/>
                <a:cs typeface="DIN Pro Medium" panose="020B0604020202020204" charset="0"/>
              </a:rPr>
              <a:t> из национального реестра специалистов,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устанавливаются федеральным органом исполнительной власти</a:t>
            </a:r>
            <a:r>
              <a:rPr lang="ru-RU" b="1" dirty="0">
                <a:latin typeface="DIN Pro Medium" panose="020B0604020202020204" charset="0"/>
                <a:ea typeface="Verdana" panose="020B0604030504040204" pitchFamily="34" charset="0"/>
                <a:cs typeface="DIN Pro Medium" panose="020B0604020202020204" charset="0"/>
              </a:rPr>
              <a:t>, осуществляющим функции по выработке и реализации государственной политики и нормативно-правовому регулированию в сфере строительства, архитектуры, градостроительства</a:t>
            </a:r>
            <a:r>
              <a:rPr lang="ru-RU" b="1" dirty="0" smtClean="0">
                <a:latin typeface="DIN Pro Medium" panose="020B0604020202020204" charset="0"/>
                <a:ea typeface="Verdana" panose="020B0604030504040204" pitchFamily="34" charset="0"/>
                <a:cs typeface="DIN Pro Medium" panose="020B0604020202020204" charset="0"/>
              </a:rPr>
              <a:t>.</a:t>
            </a:r>
          </a:p>
          <a:p>
            <a:pPr algn="just"/>
            <a:r>
              <a:rPr lang="ru-RU" b="1" dirty="0" smtClean="0">
                <a:solidFill>
                  <a:srgbClr val="FF0000"/>
                </a:solidFill>
                <a:latin typeface="DIN Pro Medium" panose="020B0604020202020204" charset="0"/>
                <a:ea typeface="Verdana" panose="020B0604030504040204" pitchFamily="34" charset="0"/>
                <a:cs typeface="DIN Pro Medium" panose="020B0604020202020204" charset="0"/>
              </a:rPr>
              <a:t>…</a:t>
            </a:r>
            <a:endParaRPr lang="ru-RU" b="1" dirty="0">
              <a:solidFill>
                <a:srgbClr val="FF0000"/>
              </a:solidFill>
              <a:latin typeface="DIN Pro Medium" panose="020B0604020202020204" charset="0"/>
              <a:ea typeface="Verdana" panose="020B0604030504040204" pitchFamily="34" charset="0"/>
              <a:cs typeface="DIN Pro Medium" panose="020B0604020202020204" charset="0"/>
            </a:endParaRPr>
          </a:p>
        </p:txBody>
      </p:sp>
      <p:sp>
        <p:nvSpPr>
          <p:cNvPr id="14" name="TextBox 13"/>
          <p:cNvSpPr txBox="1"/>
          <p:nvPr/>
        </p:nvSpPr>
        <p:spPr>
          <a:xfrm>
            <a:off x="2271662" y="1807116"/>
            <a:ext cx="6470041" cy="400110"/>
          </a:xfrm>
          <a:prstGeom prst="rect">
            <a:avLst/>
          </a:prstGeom>
          <a:noFill/>
        </p:spPr>
        <p:txBody>
          <a:bodyPr wrap="none" rtlCol="0">
            <a:spAutoFit/>
          </a:bodyPr>
          <a:lstStyle/>
          <a:p>
            <a:r>
              <a:rPr lang="ru-RU" sz="2000" b="1" dirty="0" smtClean="0">
                <a:latin typeface="DIN Pro Medium" panose="020B0604020202020204" charset="0"/>
                <a:ea typeface="Verdana" panose="020B0604030504040204" pitchFamily="34" charset="0"/>
                <a:cs typeface="DIN Pro Medium" panose="020B0604020202020204" charset="0"/>
              </a:rPr>
              <a:t>Статья </a:t>
            </a:r>
            <a:r>
              <a:rPr lang="ru-RU" sz="2000" b="1" dirty="0" smtClean="0">
                <a:solidFill>
                  <a:srgbClr val="FF0000"/>
                </a:solidFill>
                <a:latin typeface="DIN Pro Medium" panose="020B0604020202020204" charset="0"/>
                <a:ea typeface="Verdana" panose="020B0604030504040204" pitchFamily="34" charset="0"/>
                <a:cs typeface="DIN Pro Medium" panose="020B0604020202020204" charset="0"/>
              </a:rPr>
              <a:t>55.5-1</a:t>
            </a:r>
            <a:r>
              <a:rPr lang="ru-RU" sz="2000" b="1" dirty="0" smtClean="0">
                <a:latin typeface="DIN Pro Medium" panose="020B0604020202020204" charset="0"/>
                <a:ea typeface="Verdana" panose="020B0604030504040204" pitchFamily="34" charset="0"/>
                <a:cs typeface="DIN Pro Medium" panose="020B0604020202020204" charset="0"/>
              </a:rPr>
              <a:t> Градостроительного кодекса, </a:t>
            </a:r>
            <a:r>
              <a:rPr lang="ru-RU" sz="2000" b="1" dirty="0" smtClean="0">
                <a:solidFill>
                  <a:srgbClr val="FF0000"/>
                </a:solidFill>
                <a:latin typeface="DIN Pro Medium" panose="020B0604020202020204" charset="0"/>
                <a:ea typeface="Verdana" panose="020B0604030504040204" pitchFamily="34" charset="0"/>
                <a:cs typeface="DIN Pro Medium" panose="020B0604020202020204" charset="0"/>
              </a:rPr>
              <a:t>часть 13</a:t>
            </a:r>
            <a:r>
              <a:rPr lang="ru-RU" sz="2000" b="1" dirty="0" smtClean="0">
                <a:latin typeface="DIN Pro Medium" panose="020B0604020202020204" charset="0"/>
                <a:ea typeface="Verdana" panose="020B0604030504040204" pitchFamily="34" charset="0"/>
                <a:cs typeface="DIN Pro Medium" panose="020B0604020202020204" charset="0"/>
              </a:rPr>
              <a:t>:</a:t>
            </a:r>
            <a:endParaRPr lang="ru-RU" sz="2000" b="1" dirty="0">
              <a:latin typeface="DIN Pro Medium" panose="020B0604020202020204" charset="0"/>
              <a:ea typeface="Verdana" panose="020B0604030504040204" pitchFamily="34" charset="0"/>
              <a:cs typeface="DIN Pro Medium" panose="020B0604020202020204" charset="0"/>
            </a:endParaRPr>
          </a:p>
        </p:txBody>
      </p:sp>
    </p:spTree>
    <p:extLst>
      <p:ext uri="{BB962C8B-B14F-4D97-AF65-F5344CB8AC3E}">
        <p14:creationId xmlns:p14="http://schemas.microsoft.com/office/powerpoint/2010/main" val="393363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6</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2530319" y="0"/>
            <a:ext cx="9283147" cy="584775"/>
          </a:xfrm>
          <a:prstGeom prst="rect">
            <a:avLst/>
          </a:prstGeom>
        </p:spPr>
        <p:txBody>
          <a:bodyPr wrap="square">
            <a:spAutoFit/>
          </a:bodyPr>
          <a:lstStyle/>
          <a:p>
            <a:pPr algn="ctr">
              <a:spcAft>
                <a:spcPts val="0"/>
              </a:spcAft>
            </a:pPr>
            <a:r>
              <a:rPr lang="ru-RU" sz="3200" b="1" dirty="0" smtClean="0">
                <a:latin typeface="DIN Pro Medium" panose="020B0604020202020204" charset="0"/>
                <a:ea typeface="Tahoma" panose="020B0604030504040204" pitchFamily="34" charset="0"/>
                <a:cs typeface="DIN Pro Medium" panose="020B0604020202020204" charset="0"/>
              </a:rPr>
              <a:t>П</a:t>
            </a:r>
            <a:r>
              <a:rPr lang="ru-RU" sz="3200" b="1" dirty="0" smtClean="0">
                <a:latin typeface="DIN Pro Medium" panose="020B0604020202020204" charset="0"/>
                <a:cs typeface="DIN Pro Medium" panose="020B0604020202020204" charset="0"/>
              </a:rPr>
              <a:t>риказ </a:t>
            </a:r>
            <a:r>
              <a:rPr lang="ru-RU" sz="3200" b="1" dirty="0">
                <a:latin typeface="DIN Pro Medium" panose="020B0604020202020204" charset="0"/>
                <a:cs typeface="DIN Pro Medium" panose="020B0604020202020204" charset="0"/>
              </a:rPr>
              <a:t>Минстроя </a:t>
            </a:r>
            <a:r>
              <a:rPr lang="ru-RU" sz="3200" b="1" dirty="0" smtClean="0">
                <a:latin typeface="DIN Pro Medium" panose="020B0604020202020204" charset="0"/>
                <a:cs typeface="DIN Pro Medium" panose="020B0604020202020204" charset="0"/>
              </a:rPr>
              <a:t>России</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5" name="TextBox 4"/>
          <p:cNvSpPr txBox="1"/>
          <p:nvPr/>
        </p:nvSpPr>
        <p:spPr>
          <a:xfrm>
            <a:off x="3029373" y="607769"/>
            <a:ext cx="8461811" cy="1323439"/>
          </a:xfrm>
          <a:prstGeom prst="rect">
            <a:avLst/>
          </a:prstGeom>
          <a:noFill/>
        </p:spPr>
        <p:txBody>
          <a:bodyPr wrap="square" rtlCol="0">
            <a:spAutoFit/>
          </a:bodyPr>
          <a:lstStyle/>
          <a:p>
            <a:pPr algn="ctr"/>
            <a:r>
              <a:rPr lang="ru-RU" sz="2000" b="1" dirty="0">
                <a:latin typeface="DIN Pro Medium" panose="020B0604020202020204" charset="0"/>
                <a:cs typeface="DIN Pro Medium" panose="020B0604020202020204" charset="0"/>
              </a:rPr>
              <a:t>«Об утверждении перечня документов, подтверждающих соответствие физического лица минимальным требованиям, установленным частью 10 статьи 55.5-1 Градостроительного кодекса Российской Федерации</a:t>
            </a:r>
            <a:r>
              <a:rPr lang="ru-RU" sz="2000" b="1" dirty="0" smtClean="0">
                <a:latin typeface="DIN Pro Medium" panose="020B0604020202020204" charset="0"/>
                <a:cs typeface="DIN Pro Medium" panose="020B0604020202020204" charset="0"/>
              </a:rPr>
              <a:t>…»</a:t>
            </a:r>
            <a:endParaRPr lang="ru-RU" sz="2000" b="1" dirty="0">
              <a:latin typeface="DIN Pro Medium" panose="020B0604020202020204" charset="0"/>
              <a:ea typeface="Tahoma" panose="020B0604030504040204" pitchFamily="34" charset="0"/>
              <a:cs typeface="DIN Pro Medium" panose="020B0604020202020204" charset="0"/>
            </a:endParaRPr>
          </a:p>
        </p:txBody>
      </p:sp>
      <p:sp>
        <p:nvSpPr>
          <p:cNvPr id="7" name="TextBox 6"/>
          <p:cNvSpPr txBox="1"/>
          <p:nvPr/>
        </p:nvSpPr>
        <p:spPr>
          <a:xfrm>
            <a:off x="1041211" y="3733263"/>
            <a:ext cx="9286712" cy="2031325"/>
          </a:xfrm>
          <a:prstGeom prst="rect">
            <a:avLst/>
          </a:prstGeom>
          <a:noFill/>
        </p:spPr>
        <p:txBody>
          <a:bodyPr wrap="square" rtlCol="0">
            <a:spAutoFit/>
          </a:bodyPr>
          <a:lstStyle/>
          <a:p>
            <a:pPr algn="just"/>
            <a:r>
              <a:rPr lang="en-US" b="1" dirty="0" smtClean="0">
                <a:solidFill>
                  <a:srgbClr val="FF0000"/>
                </a:solidFill>
                <a:latin typeface="DIN Pro Medium" panose="020B0604020202020204" charset="0"/>
                <a:cs typeface="DIN Pro Medium" panose="020B0604020202020204" charset="0"/>
              </a:rPr>
              <a:t>…</a:t>
            </a:r>
          </a:p>
          <a:p>
            <a:pPr algn="just"/>
            <a:r>
              <a:rPr lang="ru-RU" b="1" dirty="0" smtClean="0">
                <a:latin typeface="DIN Pro Medium" panose="020B0604020202020204" charset="0"/>
                <a:cs typeface="DIN Pro Medium" panose="020B0604020202020204" charset="0"/>
              </a:rPr>
              <a:t>5</a:t>
            </a:r>
            <a:r>
              <a:rPr lang="ru-RU" b="1" dirty="0">
                <a:latin typeface="DIN Pro Medium" panose="020B0604020202020204" charset="0"/>
                <a:cs typeface="DIN Pro Medium" panose="020B0604020202020204" charset="0"/>
              </a:rPr>
              <a:t>. Невыполнение физическим лицом, сведения о котором внесены </a:t>
            </a:r>
            <a:br>
              <a:rPr lang="ru-RU" b="1" dirty="0">
                <a:latin typeface="DIN Pro Medium" panose="020B0604020202020204" charset="0"/>
                <a:cs typeface="DIN Pro Medium" panose="020B0604020202020204" charset="0"/>
              </a:rPr>
            </a:br>
            <a:r>
              <a:rPr lang="ru-RU" b="1" dirty="0">
                <a:latin typeface="DIN Pro Medium" panose="020B0604020202020204" charset="0"/>
                <a:cs typeface="DIN Pro Medium" panose="020B0604020202020204" charset="0"/>
              </a:rPr>
              <a:t>в Национальный реестр специалистов до 31 августа 2022 года, требования, предусмотренного пунктом 4 части 10 статьи 55.5-1 Градостроительного кодекса Российской </a:t>
            </a:r>
            <a:r>
              <a:rPr lang="ru-RU" b="1" dirty="0" smtClean="0">
                <a:latin typeface="DIN Pro Medium" panose="020B0604020202020204" charset="0"/>
                <a:cs typeface="DIN Pro Medium" panose="020B0604020202020204" charset="0"/>
              </a:rPr>
              <a:t>Федерации, </a:t>
            </a:r>
            <a:r>
              <a:rPr lang="ru-RU" b="1" dirty="0" smtClean="0">
                <a:solidFill>
                  <a:srgbClr val="FF0000"/>
                </a:solidFill>
                <a:latin typeface="DIN Pro Medium" panose="020B0604020202020204" charset="0"/>
                <a:cs typeface="DIN Pro Medium" panose="020B0604020202020204" charset="0"/>
              </a:rPr>
              <a:t>после </a:t>
            </a:r>
            <a:r>
              <a:rPr lang="ru-RU" b="1" dirty="0">
                <a:solidFill>
                  <a:srgbClr val="FF0000"/>
                </a:solidFill>
                <a:latin typeface="DIN Pro Medium" panose="020B0604020202020204" charset="0"/>
                <a:cs typeface="DIN Pro Medium" panose="020B0604020202020204" charset="0"/>
              </a:rPr>
              <a:t>истечения </a:t>
            </a:r>
            <a:r>
              <a:rPr lang="ru-RU" b="1" dirty="0" smtClean="0">
                <a:solidFill>
                  <a:srgbClr val="FF0000"/>
                </a:solidFill>
                <a:latin typeface="DIN Pro Medium" panose="020B0604020202020204" charset="0"/>
                <a:cs typeface="DIN Pro Medium" panose="020B0604020202020204" charset="0"/>
              </a:rPr>
              <a:t>5 </a:t>
            </a:r>
            <a:r>
              <a:rPr lang="ru-RU" b="1" dirty="0">
                <a:solidFill>
                  <a:srgbClr val="FF0000"/>
                </a:solidFill>
                <a:latin typeface="DIN Pro Medium" panose="020B0604020202020204" charset="0"/>
                <a:cs typeface="DIN Pro Medium" panose="020B0604020202020204" charset="0"/>
              </a:rPr>
              <a:t>лет</a:t>
            </a:r>
            <a:r>
              <a:rPr lang="ru-RU" b="1" dirty="0">
                <a:latin typeface="DIN Pro Medium" panose="020B0604020202020204" charset="0"/>
                <a:cs typeface="DIN Pro Medium" panose="020B0604020202020204" charset="0"/>
              </a:rPr>
              <a:t> со дня повышения им квалификации по направлению подготовки в области строительства</a:t>
            </a:r>
            <a:r>
              <a:rPr lang="ru-RU" b="1" dirty="0" smtClean="0">
                <a:latin typeface="DIN Pro Medium" panose="020B0604020202020204" charset="0"/>
                <a:cs typeface="DIN Pro Medium" panose="020B0604020202020204" charset="0"/>
              </a:rPr>
              <a:t>.</a:t>
            </a:r>
            <a:endParaRPr lang="en-US" b="1" dirty="0" smtClean="0">
              <a:latin typeface="DIN Pro Medium" panose="020B0604020202020204" charset="0"/>
              <a:cs typeface="DIN Pro Medium" panose="020B0604020202020204" charset="0"/>
            </a:endParaRPr>
          </a:p>
          <a:p>
            <a:pPr algn="just"/>
            <a:r>
              <a:rPr lang="en-US" b="1" dirty="0" smtClean="0">
                <a:solidFill>
                  <a:srgbClr val="FF0000"/>
                </a:solidFill>
                <a:latin typeface="DIN Pro Medium" panose="020B0604020202020204" charset="0"/>
                <a:cs typeface="DIN Pro Medium" panose="020B0604020202020204" charset="0"/>
              </a:rPr>
              <a:t>…</a:t>
            </a:r>
            <a:endParaRPr lang="ru-RU" b="1" dirty="0">
              <a:solidFill>
                <a:srgbClr val="FF0000"/>
              </a:solidFill>
              <a:latin typeface="DIN Pro Medium" panose="020B0604020202020204" charset="0"/>
              <a:cs typeface="DIN Pro Medium" panose="020B0604020202020204" charset="0"/>
            </a:endParaRPr>
          </a:p>
        </p:txBody>
      </p:sp>
      <p:sp>
        <p:nvSpPr>
          <p:cNvPr id="8" name="TextBox 7"/>
          <p:cNvSpPr txBox="1"/>
          <p:nvPr/>
        </p:nvSpPr>
        <p:spPr>
          <a:xfrm>
            <a:off x="2097161" y="2270402"/>
            <a:ext cx="9036667" cy="1261884"/>
          </a:xfrm>
          <a:prstGeom prst="rect">
            <a:avLst/>
          </a:prstGeom>
          <a:noFill/>
        </p:spPr>
        <p:txBody>
          <a:bodyPr wrap="square" rtlCol="0">
            <a:spAutoFit/>
          </a:bodyPr>
          <a:lstStyle/>
          <a:p>
            <a:pPr algn="just"/>
            <a:r>
              <a:rPr lang="ru-RU" sz="1900" b="1" dirty="0">
                <a:latin typeface="DIN Pro Medium" panose="020B0604020202020204" charset="0"/>
                <a:cs typeface="DIN Pro Medium" panose="020B0604020202020204" charset="0"/>
              </a:rPr>
              <a:t>Перечень случаев, при которых сведения о физическом лице исключаются из национального реестра специалистов в области инженерных изысканий и архитектурно-строительного проектирования, национального реестра специалистов в области </a:t>
            </a:r>
            <a:r>
              <a:rPr lang="ru-RU" sz="1900" b="1" dirty="0" smtClean="0">
                <a:latin typeface="DIN Pro Medium" panose="020B0604020202020204" charset="0"/>
                <a:cs typeface="DIN Pro Medium" panose="020B0604020202020204" charset="0"/>
              </a:rPr>
              <a:t>строительства</a:t>
            </a:r>
            <a:r>
              <a:rPr lang="en-US" sz="1900" b="1" dirty="0">
                <a:latin typeface="DIN Pro Medium" panose="020B0604020202020204" charset="0"/>
                <a:cs typeface="DIN Pro Medium" panose="020B0604020202020204" charset="0"/>
              </a:rPr>
              <a:t>:</a:t>
            </a:r>
            <a:endParaRPr lang="ru-RU" sz="1900"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203996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DIN Pro Medium" panose="020B0604020202020204" charset="0"/>
              <a:cs typeface="DIN Pro Medium" panose="020B0604020202020204" charset="0"/>
            </a:endParaRPr>
          </a:p>
        </p:txBody>
      </p:sp>
      <p:sp>
        <p:nvSpPr>
          <p:cNvPr id="12" name="object 2"/>
          <p:cNvSpPr txBox="1">
            <a:spLocks/>
          </p:cNvSpPr>
          <p:nvPr/>
        </p:nvSpPr>
        <p:spPr>
          <a:xfrm>
            <a:off x="4496721" y="48132"/>
            <a:ext cx="6032374"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3200" b="1" spc="-5" dirty="0" smtClean="0">
                <a:solidFill>
                  <a:schemeClr val="tx1">
                    <a:lumMod val="95000"/>
                    <a:lumOff val="5000"/>
                  </a:schemeClr>
                </a:solidFill>
                <a:latin typeface="DIN Pro Medium" panose="020B0604020202020204" charset="0"/>
                <a:cs typeface="DIN Pro Medium" panose="020B0604020202020204" charset="0"/>
              </a:rPr>
              <a:t>Профессиональные стандарты</a:t>
            </a:r>
            <a:endParaRPr lang="ru-RU" sz="3200" b="1" dirty="0">
              <a:solidFill>
                <a:schemeClr val="tx1">
                  <a:lumMod val="95000"/>
                  <a:lumOff val="5000"/>
                </a:schemeClr>
              </a:solidFill>
              <a:latin typeface="DIN Pro Medium" panose="020B0604020202020204" charset="0"/>
              <a:cs typeface="DIN Pro Medium" panose="020B0604020202020204" charset="0"/>
            </a:endParaRPr>
          </a:p>
        </p:txBody>
      </p:sp>
      <p:sp>
        <p:nvSpPr>
          <p:cNvPr id="5" name="TextBox 4"/>
          <p:cNvSpPr txBox="1"/>
          <p:nvPr/>
        </p:nvSpPr>
        <p:spPr>
          <a:xfrm>
            <a:off x="11589402" y="6396424"/>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7</a:t>
            </a:r>
            <a:endParaRPr lang="ru-RU" dirty="0">
              <a:latin typeface="DIN Pro Medium" panose="020B0604020202020204" charset="0"/>
              <a:cs typeface="DIN Pro Medium" panose="020B0604020202020204" charset="0"/>
            </a:endParaRPr>
          </a:p>
        </p:txBody>
      </p:sp>
      <p:sp>
        <p:nvSpPr>
          <p:cNvPr id="7" name="TextBox 6"/>
          <p:cNvSpPr txBox="1"/>
          <p:nvPr/>
        </p:nvSpPr>
        <p:spPr>
          <a:xfrm>
            <a:off x="2253661" y="954622"/>
            <a:ext cx="3383281" cy="1169551"/>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Специалист по организации архитектурно-строительного проектирования </a:t>
            </a: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(приказ Минтруда</a:t>
            </a:r>
            <a:endParaRPr lang="ru-RU" sz="1400" b="1" dirty="0">
              <a:solidFill>
                <a:schemeClr val="tx1">
                  <a:lumMod val="95000"/>
                  <a:lumOff val="5000"/>
                </a:schemeClr>
              </a:solidFill>
              <a:latin typeface="DIN Pro Medium" panose="020B0604020202020204" charset="0"/>
              <a:cs typeface="DIN Pro Medium" panose="020B0604020202020204" charset="0"/>
            </a:endParaRP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России от </a:t>
            </a:r>
            <a:r>
              <a:rPr lang="ru-RU" sz="1400" b="1" dirty="0">
                <a:solidFill>
                  <a:schemeClr val="tx1">
                    <a:lumMod val="95000"/>
                    <a:lumOff val="5000"/>
                  </a:schemeClr>
                </a:solidFill>
                <a:latin typeface="DIN Pro Medium" panose="020B0604020202020204" charset="0"/>
                <a:cs typeface="DIN Pro Medium" panose="020B0604020202020204" charset="0"/>
              </a:rPr>
              <a:t>19.04.2021 № </a:t>
            </a:r>
            <a:r>
              <a:rPr lang="ru-RU" sz="1400" b="1" dirty="0" smtClean="0">
                <a:solidFill>
                  <a:schemeClr val="tx1">
                    <a:lumMod val="95000"/>
                    <a:lumOff val="5000"/>
                  </a:schemeClr>
                </a:solidFill>
                <a:latin typeface="DIN Pro Medium" panose="020B0604020202020204" charset="0"/>
                <a:cs typeface="DIN Pro Medium" panose="020B0604020202020204" charset="0"/>
              </a:rPr>
              <a:t>257н)</a:t>
            </a:r>
          </a:p>
        </p:txBody>
      </p:sp>
      <p:sp>
        <p:nvSpPr>
          <p:cNvPr id="9" name="TextBox 8"/>
          <p:cNvSpPr txBox="1"/>
          <p:nvPr/>
        </p:nvSpPr>
        <p:spPr>
          <a:xfrm>
            <a:off x="1343452" y="2813166"/>
            <a:ext cx="3038249" cy="1169551"/>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А. Организация </a:t>
            </a:r>
            <a:r>
              <a:rPr lang="ru-RU" sz="1400" dirty="0">
                <a:latin typeface="DIN Pro Medium" panose="020B0604020202020204" charset="0"/>
                <a:cs typeface="DIN Pro Medium" panose="020B0604020202020204" charset="0"/>
              </a:rPr>
              <a:t>архитектурно-строительного проектирования объектов капитального строительства </a:t>
            </a:r>
            <a:endParaRPr lang="ru-RU" sz="1400" dirty="0" smtClean="0">
              <a:latin typeface="DIN Pro Medium" panose="020B0604020202020204" charset="0"/>
              <a:cs typeface="DIN Pro Medium" panose="020B0604020202020204" charset="0"/>
            </a:endParaRP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0" name="TextBox 9"/>
          <p:cNvSpPr txBox="1"/>
          <p:nvPr/>
        </p:nvSpPr>
        <p:spPr>
          <a:xfrm>
            <a:off x="652781" y="4826764"/>
            <a:ext cx="2781935" cy="1384995"/>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a:solidFill>
                  <a:srgbClr val="FF0000"/>
                </a:solidFill>
                <a:latin typeface="DIN Pro Medium" panose="020B0604020202020204" charset="0"/>
                <a:cs typeface="DIN Pro Medium" panose="020B0604020202020204" charset="0"/>
              </a:rPr>
              <a:t>Главный инженер проекта (специалист по организации </a:t>
            </a:r>
            <a:r>
              <a:rPr lang="ru-RU" sz="1200" dirty="0" smtClean="0">
                <a:solidFill>
                  <a:srgbClr val="FF0000"/>
                </a:solidFill>
                <a:latin typeface="DIN Pro Medium" panose="020B0604020202020204" charset="0"/>
                <a:cs typeface="DIN Pro Medium" panose="020B0604020202020204" charset="0"/>
              </a:rPr>
              <a:t>архитектурно</a:t>
            </a:r>
          </a:p>
          <a:p>
            <a:pPr algn="ctr"/>
            <a:r>
              <a:rPr lang="ru-RU" sz="1200" dirty="0" smtClean="0">
                <a:solidFill>
                  <a:srgbClr val="FF0000"/>
                </a:solidFill>
                <a:latin typeface="DIN Pro Medium" panose="020B0604020202020204" charset="0"/>
                <a:cs typeface="DIN Pro Medium" panose="020B0604020202020204" charset="0"/>
              </a:rPr>
              <a:t>-</a:t>
            </a:r>
            <a:r>
              <a:rPr lang="ru-RU" sz="1200" dirty="0">
                <a:solidFill>
                  <a:srgbClr val="FF0000"/>
                </a:solidFill>
                <a:latin typeface="DIN Pro Medium" panose="020B0604020202020204" charset="0"/>
                <a:cs typeface="DIN Pro Medium" panose="020B0604020202020204" charset="0"/>
              </a:rPr>
              <a:t>строительного проектирования</a:t>
            </a:r>
            <a:r>
              <a:rPr lang="ru-RU" sz="1200" dirty="0" smtClean="0">
                <a:solidFill>
                  <a:srgbClr val="FF0000"/>
                </a:solidFill>
                <a:latin typeface="DIN Pro Medium" panose="020B0604020202020204" charset="0"/>
                <a:cs typeface="DIN Pro Medium" panose="020B0604020202020204" charset="0"/>
              </a:rPr>
              <a:t>)</a:t>
            </a:r>
            <a:endParaRPr lang="ru-RU" sz="1200" dirty="0">
              <a:solidFill>
                <a:srgbClr val="FF0000"/>
              </a:solidFill>
              <a:latin typeface="DIN Pro Medium" panose="020B0604020202020204" charset="0"/>
              <a:cs typeface="DIN Pro Medium" panose="020B0604020202020204" charset="0"/>
            </a:endParaRPr>
          </a:p>
        </p:txBody>
      </p:sp>
      <p:sp>
        <p:nvSpPr>
          <p:cNvPr id="13" name="TextBox 12"/>
          <p:cNvSpPr txBox="1"/>
          <p:nvPr/>
        </p:nvSpPr>
        <p:spPr>
          <a:xfrm>
            <a:off x="8927704" y="967130"/>
            <a:ext cx="3080265" cy="954107"/>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Специалист по организации инженерных </a:t>
            </a:r>
            <a:r>
              <a:rPr lang="ru-RU" sz="1400" b="1" dirty="0">
                <a:solidFill>
                  <a:schemeClr val="tx1">
                    <a:lumMod val="95000"/>
                    <a:lumOff val="5000"/>
                  </a:schemeClr>
                </a:solidFill>
                <a:latin typeface="DIN Pro Medium" panose="020B0604020202020204" charset="0"/>
                <a:cs typeface="DIN Pro Medium" panose="020B0604020202020204" charset="0"/>
              </a:rPr>
              <a:t>изысканий </a:t>
            </a:r>
            <a:endParaRPr lang="en-US" sz="1400" b="1" smtClean="0">
              <a:solidFill>
                <a:schemeClr val="tx1">
                  <a:lumMod val="95000"/>
                  <a:lumOff val="5000"/>
                </a:schemeClr>
              </a:solidFill>
              <a:latin typeface="DIN Pro Medium" panose="020B0604020202020204" charset="0"/>
              <a:cs typeface="DIN Pro Medium" panose="020B0604020202020204" charset="0"/>
            </a:endParaRPr>
          </a:p>
          <a:p>
            <a:pPr algn="ctr"/>
            <a:r>
              <a:rPr lang="ru-RU" sz="1400" b="1" smtClean="0">
                <a:solidFill>
                  <a:schemeClr val="tx1">
                    <a:lumMod val="95000"/>
                    <a:lumOff val="5000"/>
                  </a:schemeClr>
                </a:solidFill>
                <a:latin typeface="DIN Pro Medium" panose="020B0604020202020204" charset="0"/>
                <a:cs typeface="DIN Pro Medium" panose="020B0604020202020204" charset="0"/>
              </a:rPr>
              <a:t>(</a:t>
            </a:r>
            <a:r>
              <a:rPr lang="ru-RU" sz="1400" b="1" dirty="0">
                <a:solidFill>
                  <a:schemeClr val="tx1">
                    <a:lumMod val="95000"/>
                    <a:lumOff val="5000"/>
                  </a:schemeClr>
                </a:solidFill>
                <a:latin typeface="DIN Pro Medium" panose="020B0604020202020204" charset="0"/>
                <a:cs typeface="DIN Pro Medium" panose="020B0604020202020204" charset="0"/>
              </a:rPr>
              <a:t>приказ Минтруда</a:t>
            </a:r>
          </a:p>
          <a:p>
            <a:pPr algn="ctr"/>
            <a:r>
              <a:rPr lang="ru-RU" sz="1400" b="1" dirty="0">
                <a:solidFill>
                  <a:schemeClr val="tx1">
                    <a:lumMod val="95000"/>
                    <a:lumOff val="5000"/>
                  </a:schemeClr>
                </a:solidFill>
                <a:latin typeface="DIN Pro Medium" panose="020B0604020202020204" charset="0"/>
                <a:cs typeface="DIN Pro Medium" panose="020B0604020202020204" charset="0"/>
              </a:rPr>
              <a:t>России от 9.11.2021 № 785н</a:t>
            </a:r>
            <a:r>
              <a:rPr lang="ru-RU" sz="1400" b="1" dirty="0" smtClean="0">
                <a:solidFill>
                  <a:schemeClr val="tx1">
                    <a:lumMod val="95000"/>
                    <a:lumOff val="5000"/>
                  </a:schemeClr>
                </a:solidFill>
                <a:latin typeface="DIN Pro Medium" panose="020B0604020202020204" charset="0"/>
                <a:cs typeface="DIN Pro Medium" panose="020B0604020202020204" charset="0"/>
              </a:rPr>
              <a:t>)</a:t>
            </a:r>
            <a:endParaRPr lang="ru-RU" sz="1400" b="1" dirty="0">
              <a:solidFill>
                <a:schemeClr val="tx1">
                  <a:lumMod val="95000"/>
                  <a:lumOff val="5000"/>
                </a:schemeClr>
              </a:solidFill>
              <a:latin typeface="DIN Pro Medium" panose="020B0604020202020204" charset="0"/>
              <a:cs typeface="DIN Pro Medium" panose="020B0604020202020204" charset="0"/>
            </a:endParaRPr>
          </a:p>
        </p:txBody>
      </p:sp>
      <p:sp>
        <p:nvSpPr>
          <p:cNvPr id="14" name="TextBox 13"/>
          <p:cNvSpPr txBox="1"/>
          <p:nvPr/>
        </p:nvSpPr>
        <p:spPr>
          <a:xfrm>
            <a:off x="8101264" y="2726047"/>
            <a:ext cx="3352159" cy="1600438"/>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А. </a:t>
            </a:r>
            <a:r>
              <a:rPr lang="ru-RU" sz="1400" dirty="0">
                <a:latin typeface="DIN Pro Medium" panose="020B0604020202020204" charset="0"/>
                <a:cs typeface="DIN Pro Medium" panose="020B0604020202020204" charset="0"/>
              </a:rPr>
              <a:t>Организация инженерных изысканий для подготовки проектной документации, строительства, реконструкции объектов капитального строительства и линейных </a:t>
            </a:r>
            <a:r>
              <a:rPr lang="ru-RU" sz="1400" dirty="0" smtClean="0">
                <a:latin typeface="DIN Pro Medium" panose="020B0604020202020204" charset="0"/>
                <a:cs typeface="DIN Pro Medium" panose="020B0604020202020204" charset="0"/>
              </a:rPr>
              <a:t>сооружений </a:t>
            </a: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5" name="TextBox 14"/>
          <p:cNvSpPr txBox="1"/>
          <p:nvPr/>
        </p:nvSpPr>
        <p:spPr>
          <a:xfrm>
            <a:off x="7299805" y="5015057"/>
            <a:ext cx="2552649" cy="1569660"/>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Главный </a:t>
            </a:r>
            <a:r>
              <a:rPr lang="ru-RU" sz="1200" dirty="0">
                <a:solidFill>
                  <a:srgbClr val="FF0000"/>
                </a:solidFill>
                <a:latin typeface="DIN Pro Medium" panose="020B0604020202020204" charset="0"/>
                <a:cs typeface="DIN Pro Medium" panose="020B0604020202020204" charset="0"/>
              </a:rPr>
              <a:t>инженер проекта (специалист по организации инженерных изысканий)</a:t>
            </a:r>
          </a:p>
          <a:p>
            <a:pPr algn="ctr"/>
            <a:r>
              <a:rPr lang="ru-RU" sz="1200" dirty="0">
                <a:solidFill>
                  <a:srgbClr val="FF0000"/>
                </a:solidFill>
                <a:latin typeface="DIN Pro Medium" panose="020B0604020202020204" charset="0"/>
                <a:cs typeface="DIN Pro Medium" panose="020B0604020202020204" charset="0"/>
              </a:rPr>
              <a:t>Главный инженер проекта по инженерным изысканиям</a:t>
            </a:r>
            <a:r>
              <a:rPr lang="ru-RU" sz="1200" dirty="0" smtClean="0">
                <a:solidFill>
                  <a:srgbClr val="FF0000"/>
                </a:solidFill>
                <a:latin typeface="DIN Pro Medium" panose="020B0604020202020204" charset="0"/>
                <a:cs typeface="DIN Pro Medium" panose="020B0604020202020204" charset="0"/>
              </a:rPr>
              <a:t> </a:t>
            </a:r>
            <a:endParaRPr lang="ru-RU" sz="1200" dirty="0">
              <a:solidFill>
                <a:srgbClr val="FF0000"/>
              </a:solidFill>
              <a:latin typeface="DIN Pro Medium" panose="020B0604020202020204" charset="0"/>
              <a:cs typeface="DIN Pro Medium" panose="020B0604020202020204" charset="0"/>
            </a:endParaRPr>
          </a:p>
        </p:txBody>
      </p:sp>
      <p:sp>
        <p:nvSpPr>
          <p:cNvPr id="16" name="TextBox 15"/>
          <p:cNvSpPr txBox="1"/>
          <p:nvPr/>
        </p:nvSpPr>
        <p:spPr>
          <a:xfrm>
            <a:off x="4460686" y="2811631"/>
            <a:ext cx="3502322" cy="1384995"/>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С</a:t>
            </a:r>
            <a:r>
              <a:rPr lang="ru-RU" sz="1400" dirty="0">
                <a:latin typeface="DIN Pro Medium" panose="020B0604020202020204" charset="0"/>
                <a:cs typeface="DIN Pro Medium" panose="020B0604020202020204" charset="0"/>
              </a:rPr>
              <a:t>. Руководство процессом архитектурно-строительного проектирования объектов капитального строительства и работами, связанными с их реализацией </a:t>
            </a:r>
            <a:endParaRPr lang="ru-RU" sz="1400" dirty="0" smtClean="0">
              <a:latin typeface="DIN Pro Medium" panose="020B0604020202020204" charset="0"/>
              <a:cs typeface="DIN Pro Medium" panose="020B0604020202020204" charset="0"/>
            </a:endParaRP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7" name="TextBox 16"/>
          <p:cNvSpPr txBox="1"/>
          <p:nvPr/>
        </p:nvSpPr>
        <p:spPr>
          <a:xfrm>
            <a:off x="3630190" y="4896593"/>
            <a:ext cx="3332268" cy="1938992"/>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a:t>
            </a:r>
          </a:p>
          <a:p>
            <a:pPr algn="ctr"/>
            <a:r>
              <a:rPr lang="ru-RU" sz="1200" dirty="0" smtClean="0">
                <a:solidFill>
                  <a:srgbClr val="FF0000"/>
                </a:solidFill>
                <a:latin typeface="DIN Pro Medium" panose="020B0604020202020204" charset="0"/>
                <a:cs typeface="DIN Pro Medium" panose="020B0604020202020204" charset="0"/>
              </a:rPr>
              <a:t>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a:solidFill>
                  <a:srgbClr val="FF0000"/>
                </a:solidFill>
                <a:latin typeface="DIN Pro Medium" panose="020B0604020202020204" charset="0"/>
                <a:cs typeface="DIN Pro Medium" panose="020B0604020202020204" charset="0"/>
              </a:rPr>
              <a:t>Главный архитектор проекта </a:t>
            </a: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a:t>
            </a:r>
            <a:r>
              <a:rPr lang="ru-RU" sz="1200" dirty="0">
                <a:solidFill>
                  <a:srgbClr val="FF0000"/>
                </a:solidFill>
                <a:latin typeface="DIN Pro Medium" panose="020B0604020202020204" charset="0"/>
                <a:cs typeface="DIN Pro Medium" panose="020B0604020202020204" charset="0"/>
              </a:rPr>
              <a:t>специалист по организации архитектурно-строительного проектирования)</a:t>
            </a:r>
          </a:p>
          <a:p>
            <a:pPr algn="ctr"/>
            <a:r>
              <a:rPr lang="ru-RU" sz="1200" dirty="0">
                <a:solidFill>
                  <a:srgbClr val="FF0000"/>
                </a:solidFill>
                <a:latin typeface="DIN Pro Medium" panose="020B0604020202020204" charset="0"/>
                <a:cs typeface="DIN Pro Medium" panose="020B0604020202020204" charset="0"/>
              </a:rPr>
              <a:t>Руководитель творческой архитектурной мастерской или </a:t>
            </a: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структурного </a:t>
            </a:r>
            <a:r>
              <a:rPr lang="ru-RU" sz="1200" dirty="0">
                <a:solidFill>
                  <a:srgbClr val="FF0000"/>
                </a:solidFill>
                <a:latin typeface="DIN Pro Medium" panose="020B0604020202020204" charset="0"/>
                <a:cs typeface="DIN Pro Medium" panose="020B0604020202020204" charset="0"/>
              </a:rPr>
              <a:t>подразделения проектной организации</a:t>
            </a:r>
          </a:p>
        </p:txBody>
      </p:sp>
      <p:sp>
        <p:nvSpPr>
          <p:cNvPr id="18" name="TextBox 17"/>
          <p:cNvSpPr txBox="1"/>
          <p:nvPr/>
        </p:nvSpPr>
        <p:spPr>
          <a:xfrm>
            <a:off x="6017717" y="967130"/>
            <a:ext cx="1945291" cy="1169551"/>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Архитектор</a:t>
            </a:r>
          </a:p>
          <a:p>
            <a:pPr algn="ctr"/>
            <a:r>
              <a:rPr lang="ru-RU" sz="1400" b="1" dirty="0">
                <a:solidFill>
                  <a:schemeClr val="tx1">
                    <a:lumMod val="95000"/>
                    <a:lumOff val="5000"/>
                  </a:schemeClr>
                </a:solidFill>
                <a:latin typeface="DIN Pro Medium" panose="020B0604020202020204" charset="0"/>
                <a:cs typeface="DIN Pro Medium" panose="020B0604020202020204" charset="0"/>
              </a:rPr>
              <a:t>(приказ Минтруда</a:t>
            </a:r>
          </a:p>
          <a:p>
            <a:pPr algn="ctr"/>
            <a:r>
              <a:rPr lang="ru-RU" sz="1400" b="1" dirty="0">
                <a:solidFill>
                  <a:schemeClr val="tx1">
                    <a:lumMod val="95000"/>
                    <a:lumOff val="5000"/>
                  </a:schemeClr>
                </a:solidFill>
                <a:latin typeface="DIN Pro Medium" panose="020B0604020202020204" charset="0"/>
                <a:cs typeface="DIN Pro Medium" panose="020B0604020202020204" charset="0"/>
              </a:rPr>
              <a:t>России </a:t>
            </a:r>
            <a:r>
              <a:rPr lang="ru-RU" sz="1400" b="1" dirty="0" smtClean="0">
                <a:solidFill>
                  <a:schemeClr val="tx1">
                    <a:lumMod val="95000"/>
                    <a:lumOff val="5000"/>
                  </a:schemeClr>
                </a:solidFill>
                <a:latin typeface="DIN Pro Medium" panose="020B0604020202020204" charset="0"/>
                <a:cs typeface="DIN Pro Medium" panose="020B0604020202020204" charset="0"/>
              </a:rPr>
              <a:t>от</a:t>
            </a:r>
            <a:r>
              <a:rPr lang="en-US" sz="1400" b="1" dirty="0" smtClean="0">
                <a:solidFill>
                  <a:schemeClr val="tx1">
                    <a:lumMod val="95000"/>
                    <a:lumOff val="5000"/>
                  </a:schemeClr>
                </a:solidFill>
                <a:latin typeface="DIN Pro Medium" panose="020B0604020202020204" charset="0"/>
                <a:cs typeface="DIN Pro Medium" panose="020B0604020202020204" charset="0"/>
              </a:rPr>
              <a:t> 4.08.2017 </a:t>
            </a:r>
            <a:r>
              <a:rPr lang="ru-RU" sz="1400" b="1" dirty="0" smtClean="0">
                <a:solidFill>
                  <a:schemeClr val="tx1">
                    <a:lumMod val="95000"/>
                    <a:lumOff val="5000"/>
                  </a:schemeClr>
                </a:solidFill>
                <a:latin typeface="DIN Pro Medium" panose="020B0604020202020204" charset="0"/>
                <a:cs typeface="DIN Pro Medium" panose="020B0604020202020204" charset="0"/>
              </a:rPr>
              <a:t>№</a:t>
            </a:r>
            <a:r>
              <a:rPr lang="en-US" sz="1400" b="1" dirty="0" smtClean="0">
                <a:solidFill>
                  <a:schemeClr val="tx1">
                    <a:lumMod val="95000"/>
                    <a:lumOff val="5000"/>
                  </a:schemeClr>
                </a:solidFill>
                <a:latin typeface="DIN Pro Medium" panose="020B0604020202020204" charset="0"/>
                <a:cs typeface="DIN Pro Medium" panose="020B0604020202020204" charset="0"/>
              </a:rPr>
              <a:t> 616</a:t>
            </a:r>
            <a:r>
              <a:rPr lang="ru-RU" sz="1400" b="1" dirty="0" smtClean="0">
                <a:solidFill>
                  <a:schemeClr val="tx1">
                    <a:lumMod val="95000"/>
                    <a:lumOff val="5000"/>
                  </a:schemeClr>
                </a:solidFill>
                <a:latin typeface="DIN Pro Medium" panose="020B0604020202020204" charset="0"/>
                <a:cs typeface="DIN Pro Medium" panose="020B0604020202020204" charset="0"/>
              </a:rPr>
              <a:t>н</a:t>
            </a:r>
            <a:r>
              <a:rPr lang="en-US" sz="1400" b="1" dirty="0" smtClean="0">
                <a:solidFill>
                  <a:schemeClr val="tx1">
                    <a:lumMod val="95000"/>
                    <a:lumOff val="5000"/>
                  </a:schemeClr>
                </a:solidFill>
                <a:latin typeface="DIN Pro Medium" panose="020B0604020202020204" charset="0"/>
                <a:cs typeface="DIN Pro Medium" panose="020B0604020202020204" charset="0"/>
              </a:rPr>
              <a:t> </a:t>
            </a:r>
            <a:r>
              <a:rPr lang="ru-RU" sz="1400" b="1" dirty="0" smtClean="0">
                <a:solidFill>
                  <a:schemeClr val="tx1">
                    <a:lumMod val="95000"/>
                    <a:lumOff val="5000"/>
                  </a:schemeClr>
                </a:solidFill>
                <a:latin typeface="DIN Pro Medium" panose="020B0604020202020204" charset="0"/>
                <a:cs typeface="DIN Pro Medium" panose="020B0604020202020204" charset="0"/>
              </a:rPr>
              <a:t>)</a:t>
            </a:r>
            <a:endParaRPr lang="ru-RU" sz="1400" b="1" dirty="0">
              <a:solidFill>
                <a:schemeClr val="tx1">
                  <a:lumMod val="95000"/>
                  <a:lumOff val="5000"/>
                </a:schemeClr>
              </a:solidFill>
              <a:latin typeface="DIN Pro Medium" panose="020B0604020202020204" charset="0"/>
              <a:cs typeface="DIN Pro Medium" panose="020B0604020202020204" charset="0"/>
            </a:endParaRP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 </a:t>
            </a:r>
            <a:endParaRPr lang="en-US" sz="1400" b="1" dirty="0" smtClean="0">
              <a:solidFill>
                <a:schemeClr val="tx1">
                  <a:lumMod val="95000"/>
                  <a:lumOff val="5000"/>
                </a:schemeClr>
              </a:solidFill>
              <a:latin typeface="DIN Pro Medium" panose="020B0604020202020204" charset="0"/>
              <a:cs typeface="DIN Pro Medium" panose="020B0604020202020204" charset="0"/>
            </a:endParaRPr>
          </a:p>
        </p:txBody>
      </p:sp>
      <p:sp>
        <p:nvSpPr>
          <p:cNvPr id="20" name="Стрелка вправо 19"/>
          <p:cNvSpPr/>
          <p:nvPr/>
        </p:nvSpPr>
        <p:spPr>
          <a:xfrm rot="7461674">
            <a:off x="3123390" y="227246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1" name="Стрелка вправо 20"/>
          <p:cNvSpPr/>
          <p:nvPr/>
        </p:nvSpPr>
        <p:spPr>
          <a:xfrm rot="7461674">
            <a:off x="2114547" y="430503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2" name="Стрелка вправо 21"/>
          <p:cNvSpPr/>
          <p:nvPr/>
        </p:nvSpPr>
        <p:spPr>
          <a:xfrm rot="7461674">
            <a:off x="6216981" y="2133577"/>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3" name="Стрелка вправо 22"/>
          <p:cNvSpPr/>
          <p:nvPr/>
        </p:nvSpPr>
        <p:spPr>
          <a:xfrm rot="7461674">
            <a:off x="9905690" y="211443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4" name="Стрелка вправо 23"/>
          <p:cNvSpPr/>
          <p:nvPr/>
        </p:nvSpPr>
        <p:spPr>
          <a:xfrm rot="7461674">
            <a:off x="8641060" y="438407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5" name="Стрелка вправо 24"/>
          <p:cNvSpPr/>
          <p:nvPr/>
        </p:nvSpPr>
        <p:spPr>
          <a:xfrm rot="7461674">
            <a:off x="5113319" y="4384073"/>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 name="TextBox 1"/>
          <p:cNvSpPr txBox="1"/>
          <p:nvPr/>
        </p:nvSpPr>
        <p:spPr>
          <a:xfrm>
            <a:off x="3098662" y="559924"/>
            <a:ext cx="8828492" cy="276999"/>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 новой редакции </a:t>
            </a:r>
            <a:r>
              <a:rPr lang="en-US" sz="1200" dirty="0" smtClean="0">
                <a:solidFill>
                  <a:srgbClr val="FF0000"/>
                </a:solidFill>
                <a:latin typeface="DIN Pro Medium" panose="020B0604020202020204" charset="0"/>
                <a:cs typeface="DIN Pro Medium" panose="020B0604020202020204" charset="0"/>
              </a:rPr>
              <a:t>(</a:t>
            </a:r>
            <a:r>
              <a:rPr lang="ru-RU" sz="1200" dirty="0" smtClean="0">
                <a:solidFill>
                  <a:srgbClr val="FF0000"/>
                </a:solidFill>
                <a:latin typeface="DIN Pro Medium" panose="020B0604020202020204" charset="0"/>
                <a:cs typeface="DIN Pro Medium" panose="020B0604020202020204" charset="0"/>
              </a:rPr>
              <a:t>приказы находятся на подписи у Министра труда и социальной защиты Российской Федерации</a:t>
            </a:r>
            <a:r>
              <a:rPr lang="en-US" sz="1200" dirty="0" smtClean="0">
                <a:solidFill>
                  <a:srgbClr val="FF0000"/>
                </a:solidFill>
                <a:latin typeface="DIN Pro Medium" panose="020B0604020202020204" charset="0"/>
                <a:cs typeface="DIN Pro Medium" panose="020B0604020202020204" charset="0"/>
              </a:rPr>
              <a:t>)</a:t>
            </a:r>
            <a:endParaRPr lang="ru-RU" sz="1200" dirty="0">
              <a:solidFill>
                <a:srgbClr val="FF0000"/>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3765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485775" y="6257925"/>
            <a:ext cx="348172" cy="276999"/>
          </a:xfrm>
          <a:prstGeom prst="rect">
            <a:avLst/>
          </a:prstGeom>
          <a:noFill/>
        </p:spPr>
        <p:txBody>
          <a:bodyPr wrap="none" rtlCol="0">
            <a:spAutoFit/>
          </a:bodyPr>
          <a:lstStyle/>
          <a:p>
            <a:r>
              <a:rPr lang="ru-RU" sz="1200" dirty="0">
                <a:latin typeface="DIN Pro Medium" panose="020B0604020202020204" charset="0"/>
                <a:cs typeface="DIN Pro Medium" panose="020B0604020202020204" charset="0"/>
              </a:rPr>
              <a:t>15</a:t>
            </a:r>
          </a:p>
        </p:txBody>
      </p:sp>
      <p:sp>
        <p:nvSpPr>
          <p:cNvPr id="16" name="Прямоугольник 15"/>
          <p:cNvSpPr/>
          <p:nvPr/>
        </p:nvSpPr>
        <p:spPr>
          <a:xfrm>
            <a:off x="7636517" y="259252"/>
            <a:ext cx="4507301" cy="11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17" name="Прямоугольник 16"/>
          <p:cNvSpPr/>
          <p:nvPr/>
        </p:nvSpPr>
        <p:spPr>
          <a:xfrm>
            <a:off x="2908853" y="225024"/>
            <a:ext cx="9283147" cy="584775"/>
          </a:xfrm>
          <a:prstGeom prst="rect">
            <a:avLst/>
          </a:prstGeom>
        </p:spPr>
        <p:txBody>
          <a:bodyPr wrap="square">
            <a:spAutoFit/>
          </a:bodyPr>
          <a:lstStyle/>
          <a:p>
            <a:pPr algn="ctr">
              <a:spcAft>
                <a:spcPts val="0"/>
              </a:spcAft>
            </a:pPr>
            <a:r>
              <a:rPr lang="ru-RU" sz="3200" b="1" dirty="0">
                <a:solidFill>
                  <a:schemeClr val="bg2">
                    <a:lumMod val="10000"/>
                  </a:schemeClr>
                </a:solidFill>
                <a:latin typeface="DIN Pro Medium" panose="020B0604020202020204" charset="0"/>
                <a:ea typeface="Tahoma" panose="020B0604030504040204" pitchFamily="34" charset="0"/>
                <a:cs typeface="DIN Pro Medium" panose="020B0604020202020204" charset="0"/>
              </a:rPr>
              <a:t>Независимая оценка квалификации</a:t>
            </a:r>
          </a:p>
        </p:txBody>
      </p:sp>
      <p:sp>
        <p:nvSpPr>
          <p:cNvPr id="18" name="TextBox 17">
            <a:extLst>
              <a:ext uri="{FF2B5EF4-FFF2-40B4-BE49-F238E27FC236}">
                <a16:creationId xmlns:a16="http://schemas.microsoft.com/office/drawing/2014/main" xmlns="" id="{E6D1B0A2-2FD0-4274-81F3-E6036E5CD9C3}"/>
              </a:ext>
            </a:extLst>
          </p:cNvPr>
          <p:cNvSpPr txBox="1"/>
          <p:nvPr/>
        </p:nvSpPr>
        <p:spPr>
          <a:xfrm>
            <a:off x="1310109" y="2959216"/>
            <a:ext cx="2880320" cy="2031325"/>
          </a:xfrm>
          <a:prstGeom prst="rect">
            <a:avLst/>
          </a:prstGeom>
          <a:solidFill>
            <a:schemeClr val="bg1"/>
          </a:solidFill>
          <a:ln w="28575">
            <a:solidFill>
              <a:schemeClr val="accent1">
                <a:lumMod val="50000"/>
              </a:schemeClr>
            </a:solidFill>
          </a:ln>
        </p:spPr>
        <p:txBody>
          <a:bodyPr wrap="square">
            <a:spAutoFit/>
          </a:bodyPr>
          <a:lstStyle/>
          <a:p>
            <a:pPr algn="just"/>
            <a:r>
              <a:rPr lang="ru-RU" b="1" i="0" u="none" strike="noStrike" baseline="0" dirty="0">
                <a:latin typeface="DIN Pro Medium" panose="020B0604020202020204" charset="0"/>
                <a:cs typeface="DIN Pro Medium" panose="020B0604020202020204" charset="0"/>
              </a:rPr>
              <a:t>3 июля 2016 года Президент России подписал Федеральный закон № 238-ФЗ «О независимой оценке квалификации» (вступил в силу с 01.01.2017г.)</a:t>
            </a:r>
            <a:endParaRPr lang="ru-RU" b="1" dirty="0">
              <a:latin typeface="DIN Pro Medium" panose="020B0604020202020204" charset="0"/>
              <a:cs typeface="DIN Pro Medium" panose="020B0604020202020204" charset="0"/>
            </a:endParaRPr>
          </a:p>
        </p:txBody>
      </p:sp>
      <p:sp>
        <p:nvSpPr>
          <p:cNvPr id="19" name="TextBox 18">
            <a:extLst>
              <a:ext uri="{FF2B5EF4-FFF2-40B4-BE49-F238E27FC236}">
                <a16:creationId xmlns:a16="http://schemas.microsoft.com/office/drawing/2014/main" xmlns="" id="{ED62ED0B-6DE2-4725-8C0D-778639031CC4}"/>
              </a:ext>
            </a:extLst>
          </p:cNvPr>
          <p:cNvSpPr txBox="1"/>
          <p:nvPr/>
        </p:nvSpPr>
        <p:spPr>
          <a:xfrm>
            <a:off x="4268227" y="1084725"/>
            <a:ext cx="6938509" cy="3170099"/>
          </a:xfrm>
          <a:prstGeom prst="rect">
            <a:avLst/>
          </a:prstGeom>
          <a:noFill/>
          <a:ln w="28575">
            <a:solidFill>
              <a:schemeClr val="accent1">
                <a:lumMod val="50000"/>
              </a:schemeClr>
            </a:solidFill>
          </a:ln>
        </p:spPr>
        <p:txBody>
          <a:bodyPr wrap="square">
            <a:spAutoFit/>
          </a:bodyPr>
          <a:lstStyle/>
          <a:p>
            <a:pPr algn="just"/>
            <a:r>
              <a:rPr lang="ru-RU" sz="2000" b="1" i="0" u="none" strike="noStrike" baseline="0" dirty="0">
                <a:latin typeface="DIN Pro Medium" panose="020B0604020202020204" charset="0"/>
                <a:cs typeface="DIN Pro Medium" panose="020B0604020202020204" charset="0"/>
              </a:rPr>
              <a:t>Независимая оценка квалификации </a:t>
            </a:r>
            <a:r>
              <a:rPr lang="ru-RU" sz="2000" i="0" u="none" strike="noStrike" baseline="0" dirty="0">
                <a:latin typeface="DIN Pro Medium" panose="020B0604020202020204" charset="0"/>
                <a:cs typeface="DIN Pro Medium" panose="020B0604020202020204" charset="0"/>
              </a:rPr>
              <a:t>- это процедура подтверждения соответствия квалификации соискателя положениям профессионального стандарта или квалификационным требованиям, установленным федеральными законами и иными нормативными правовыми актами Российской Федерации(далее-требования к квалификации), проведенная центром оценки квалификаций в соответствии с настоящим Федеральным законом (п.2 ст. 3 238-ФЗ «О независимой оценке квалификации»)</a:t>
            </a:r>
            <a:endParaRPr lang="ru-RU" sz="2000" dirty="0">
              <a:latin typeface="DIN Pro Medium" panose="020B0604020202020204" charset="0"/>
              <a:cs typeface="DIN Pro Medium" panose="020B0604020202020204" charset="0"/>
            </a:endParaRPr>
          </a:p>
        </p:txBody>
      </p:sp>
      <p:pic>
        <p:nvPicPr>
          <p:cNvPr id="20" name="Рисунок 19">
            <a:extLst>
              <a:ext uri="{FF2B5EF4-FFF2-40B4-BE49-F238E27FC236}">
                <a16:creationId xmlns:a16="http://schemas.microsoft.com/office/drawing/2014/main" xmlns="" id="{3EBDD40E-B64D-4862-8962-7EACE7408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513" y="1482115"/>
            <a:ext cx="1235511" cy="1353116"/>
          </a:xfrm>
          <a:prstGeom prst="rect">
            <a:avLst/>
          </a:prstGeom>
        </p:spPr>
      </p:pic>
      <p:sp>
        <p:nvSpPr>
          <p:cNvPr id="21" name="TextBox 20">
            <a:extLst>
              <a:ext uri="{FF2B5EF4-FFF2-40B4-BE49-F238E27FC236}">
                <a16:creationId xmlns:a16="http://schemas.microsoft.com/office/drawing/2014/main" xmlns="" id="{F33A9203-EBE1-478E-B842-FF27243F846B}"/>
              </a:ext>
            </a:extLst>
          </p:cNvPr>
          <p:cNvSpPr txBox="1"/>
          <p:nvPr/>
        </p:nvSpPr>
        <p:spPr>
          <a:xfrm>
            <a:off x="147497" y="5114526"/>
            <a:ext cx="9623824" cy="1820883"/>
          </a:xfrm>
          <a:prstGeom prst="rect">
            <a:avLst/>
          </a:prstGeom>
          <a:noFill/>
        </p:spPr>
        <p:txBody>
          <a:bodyPr wrap="square">
            <a:spAutoFit/>
          </a:bodyPr>
          <a:lstStyle/>
          <a:p>
            <a:pPr marL="66040" marR="74295" indent="1270" algn="just" eaLnBrk="0" hangingPunct="0">
              <a:lnSpc>
                <a:spcPct val="104000"/>
              </a:lnSpc>
              <a:spcAft>
                <a:spcPts val="0"/>
              </a:spcAft>
            </a:pPr>
            <a:r>
              <a:rPr lang="ru-RU" sz="1800" dirty="0">
                <a:effectLst/>
                <a:latin typeface="DIN Pro Medium" panose="020B0604020202020204" charset="0"/>
                <a:ea typeface="Times New Roman" panose="02020603050405020304" pitchFamily="18" charset="0"/>
                <a:cs typeface="DIN Pro Medium" panose="020B0604020202020204" charset="0"/>
              </a:rPr>
              <a:t>3</a:t>
            </a:r>
            <a:r>
              <a:rPr lang="ru-RU" sz="1800" spc="-10" dirty="0">
                <a:effectLst/>
                <a:latin typeface="DIN Pro Medium" panose="020B0604020202020204" charset="0"/>
                <a:ea typeface="Times New Roman" panose="02020603050405020304" pitchFamily="18" charset="0"/>
                <a:cs typeface="DIN Pro Medium" panose="020B0604020202020204" charset="0"/>
              </a:rPr>
              <a:t> июля</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2016</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75" dirty="0">
                <a:effectLst/>
                <a:latin typeface="DIN Pro Medium" panose="020B0604020202020204" charset="0"/>
                <a:ea typeface="Times New Roman" panose="02020603050405020304" pitchFamily="18" charset="0"/>
                <a:cs typeface="DIN Pro Medium" panose="020B0604020202020204" charset="0"/>
              </a:rPr>
              <a:t>г.</a:t>
            </a:r>
            <a:r>
              <a:rPr lang="ru-RU" sz="180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принят</a:t>
            </a:r>
            <a:r>
              <a:rPr lang="ru-RU" sz="180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Федеральный</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закон</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spc="-10" dirty="0">
                <a:effectLst/>
                <a:latin typeface="DIN Pro Medium" panose="020B0604020202020204" charset="0"/>
                <a:ea typeface="Times New Roman" panose="02020603050405020304" pitchFamily="18" charset="0"/>
                <a:cs typeface="DIN Pro Medium" panose="020B0604020202020204" charset="0"/>
              </a:rPr>
              <a:t>от </a:t>
            </a:r>
            <a:r>
              <a:rPr lang="ru-RU" sz="1800" dirty="0">
                <a:effectLst/>
                <a:latin typeface="DIN Pro Medium" panose="020B0604020202020204" charset="0"/>
                <a:ea typeface="Times New Roman" panose="02020603050405020304" pitchFamily="18" charset="0"/>
                <a:cs typeface="DIN Pro Medium" panose="020B0604020202020204" charset="0"/>
              </a:rPr>
              <a:t>№</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239-ФЗ</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внесении</a:t>
            </a:r>
            <a:r>
              <a:rPr lang="ru-RU" sz="1800" dirty="0">
                <a:effectLst/>
                <a:latin typeface="DIN Pro Medium" panose="020B0604020202020204" charset="0"/>
                <a:ea typeface="Times New Roman" panose="02020603050405020304" pitchFamily="18" charset="0"/>
                <a:cs typeface="DIN Pro Medium" panose="020B0604020202020204" charset="0"/>
              </a:rPr>
              <a:t> изменений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 </a:t>
            </a:r>
            <a:r>
              <a:rPr lang="ru-RU" sz="1800" spc="-20" dirty="0">
                <a:effectLst/>
                <a:latin typeface="DIN Pro Medium" panose="020B0604020202020204" charset="0"/>
                <a:ea typeface="Times New Roman" panose="02020603050405020304" pitchFamily="18" charset="0"/>
                <a:cs typeface="DIN Pro Medium" panose="020B0604020202020204" charset="0"/>
              </a:rPr>
              <a:t>Трудовой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кодекс</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Российской</a:t>
            </a:r>
            <a:r>
              <a:rPr lang="ru-RU" sz="1800" spc="39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Федерации</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 </a:t>
            </a:r>
            <a:r>
              <a:rPr lang="ru-RU" sz="1800" spc="-5" dirty="0">
                <a:effectLst/>
                <a:latin typeface="DIN Pro Medium" panose="020B0604020202020204" charset="0"/>
                <a:ea typeface="Times New Roman" panose="02020603050405020304" pitchFamily="18" charset="0"/>
                <a:cs typeface="DIN Pro Medium" panose="020B0604020202020204" charset="0"/>
              </a:rPr>
              <a:t>связи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с </a:t>
            </a:r>
            <a:r>
              <a:rPr lang="ru-RU" sz="1800" spc="-5" dirty="0">
                <a:effectLst/>
                <a:latin typeface="DIN Pro Medium" panose="020B0604020202020204" charset="0"/>
                <a:ea typeface="Times New Roman" panose="02020603050405020304" pitchFamily="18" charset="0"/>
                <a:cs typeface="DIN Pro Medium" panose="020B0604020202020204" charset="0"/>
              </a:rPr>
              <a:t>принятием</a:t>
            </a:r>
            <a:r>
              <a:rPr lang="ru-RU" sz="1800" spc="-10" dirty="0">
                <a:effectLst/>
                <a:latin typeface="DIN Pro Medium" panose="020B0604020202020204" charset="0"/>
                <a:ea typeface="Times New Roman" panose="02020603050405020304" pitchFamily="18" charset="0"/>
                <a:cs typeface="DIN Pro Medium" panose="020B0604020202020204" charset="0"/>
              </a:rPr>
              <a:t> Федерального</a:t>
            </a:r>
            <a:r>
              <a:rPr lang="ru-RU" sz="1800" spc="-4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закона</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независимой</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оценке</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a:t>
            </a:r>
            <a:r>
              <a:rPr lang="ru-RU" sz="1800" spc="-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он </a:t>
            </a:r>
            <a:r>
              <a:rPr lang="ru-RU" sz="1800" spc="-15" dirty="0">
                <a:effectLst/>
                <a:latin typeface="DIN Pro Medium" panose="020B0604020202020204" charset="0"/>
                <a:ea typeface="Times New Roman" panose="02020603050405020304" pitchFamily="18" charset="0"/>
                <a:cs typeface="DIN Pro Medium" panose="020B0604020202020204" charset="0"/>
              </a:rPr>
              <a:t>регулирует</a:t>
            </a:r>
            <a:r>
              <a:rPr lang="ru-RU" sz="1800" spc="50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порядок</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направления</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15" dirty="0">
                <a:effectLst/>
                <a:latin typeface="DIN Pro Medium" panose="020B0604020202020204" charset="0"/>
                <a:ea typeface="Times New Roman" panose="02020603050405020304" pitchFamily="18" charset="0"/>
                <a:cs typeface="DIN Pro Medium" panose="020B0604020202020204" charset="0"/>
              </a:rPr>
              <a:t>работодателями</a:t>
            </a:r>
            <a:r>
              <a:rPr lang="ru-RU" sz="1800" spc="-3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работников</a:t>
            </a:r>
            <a:r>
              <a:rPr lang="ru-RU" sz="1800" spc="-3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на </a:t>
            </a:r>
            <a:r>
              <a:rPr lang="ru-RU" sz="1800" spc="-5" dirty="0">
                <a:effectLst/>
                <a:latin typeface="DIN Pro Medium" panose="020B0604020202020204" charset="0"/>
                <a:ea typeface="Times New Roman" panose="02020603050405020304" pitchFamily="18" charset="0"/>
                <a:cs typeface="DIN Pro Medium" panose="020B0604020202020204" charset="0"/>
              </a:rPr>
              <a:t>прохождение</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а</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также</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10" dirty="0">
                <a:effectLst/>
                <a:latin typeface="DIN Pro Medium" panose="020B0604020202020204" charset="0"/>
                <a:ea typeface="Times New Roman" panose="02020603050405020304" pitchFamily="18" charset="0"/>
                <a:cs typeface="DIN Pro Medium" panose="020B0604020202020204" charset="0"/>
              </a:rPr>
              <a:t>предоставления</a:t>
            </a:r>
            <a:r>
              <a:rPr lang="ru-RU" sz="1800" spc="58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гарантий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и компенсаций</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период</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прохождения</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квалификации</a:t>
            </a:r>
            <a:endParaRPr lang="ru-RU" sz="2400" dirty="0">
              <a:effectLst/>
              <a:latin typeface="DIN Pro Medium" panose="020B0604020202020204" charset="0"/>
              <a:ea typeface="Times New Roman" panose="02020603050405020304" pitchFamily="18" charset="0"/>
              <a:cs typeface="DIN Pro Medium" panose="020B0604020202020204" charset="0"/>
            </a:endParaRPr>
          </a:p>
        </p:txBody>
      </p:sp>
      <p:sp>
        <p:nvSpPr>
          <p:cNvPr id="22" name="TextBox 21"/>
          <p:cNvSpPr txBox="1"/>
          <p:nvPr/>
        </p:nvSpPr>
        <p:spPr>
          <a:xfrm>
            <a:off x="11589402" y="6396424"/>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8</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72494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636517" y="259252"/>
            <a:ext cx="4507301" cy="11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i="1" dirty="0">
              <a:solidFill>
                <a:schemeClr val="tx1"/>
              </a:solidFill>
              <a:latin typeface="DIN Pro Medium" panose="020B0604020202020204" charset="0"/>
              <a:cs typeface="DIN Pro Medium" panose="020B0604020202020204" charset="0"/>
            </a:endParaRPr>
          </a:p>
        </p:txBody>
      </p:sp>
      <p:sp>
        <p:nvSpPr>
          <p:cNvPr id="22" name="TextBox 21"/>
          <p:cNvSpPr txBox="1"/>
          <p:nvPr/>
        </p:nvSpPr>
        <p:spPr>
          <a:xfrm>
            <a:off x="11630857" y="6342125"/>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9</a:t>
            </a:r>
            <a:endParaRPr lang="ru-RU" dirty="0">
              <a:latin typeface="DIN Pro Medium" panose="020B0604020202020204" charset="0"/>
              <a:cs typeface="DIN Pro Medium" panose="020B0604020202020204" charset="0"/>
            </a:endParaRPr>
          </a:p>
        </p:txBody>
      </p:sp>
      <p:sp>
        <p:nvSpPr>
          <p:cNvPr id="10" name="object 32"/>
          <p:cNvSpPr/>
          <p:nvPr/>
        </p:nvSpPr>
        <p:spPr>
          <a:xfrm>
            <a:off x="10814305" y="16561"/>
            <a:ext cx="1377695" cy="1033271"/>
          </a:xfrm>
          <a:prstGeom prst="rect">
            <a:avLst/>
          </a:prstGeom>
          <a:blipFill>
            <a:blip r:embed="rId3" cstate="print"/>
            <a:stretch>
              <a:fillRect/>
            </a:stretch>
          </a:blip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1" name="Прямоугольник 10"/>
          <p:cNvSpPr/>
          <p:nvPr/>
        </p:nvSpPr>
        <p:spPr>
          <a:xfrm>
            <a:off x="2950418" y="-7125"/>
            <a:ext cx="7710656" cy="1077218"/>
          </a:xfrm>
          <a:prstGeom prst="rect">
            <a:avLst/>
          </a:prstGeom>
        </p:spPr>
        <p:txBody>
          <a:bodyPr wrap="square">
            <a:spAutoFit/>
          </a:bodyPr>
          <a:lstStyle/>
          <a:p>
            <a:pPr algn="ctr">
              <a:spcAft>
                <a:spcPts val="0"/>
              </a:spcAft>
            </a:pPr>
            <a:r>
              <a:rPr lang="ru-RU" sz="3200" b="1" dirty="0" smtClean="0">
                <a:solidFill>
                  <a:schemeClr val="bg2">
                    <a:lumMod val="10000"/>
                  </a:schemeClr>
                </a:solidFill>
                <a:latin typeface="DIN Pro Medium" panose="020B0604020202020204" charset="0"/>
                <a:ea typeface="Tahoma" panose="020B0604030504040204" pitchFamily="34" charset="0"/>
                <a:cs typeface="DIN Pro Medium" panose="020B0604020202020204" charset="0"/>
              </a:rPr>
              <a:t>Нормативно-правовые акты независимой оценки квалификации</a:t>
            </a:r>
            <a:endParaRPr lang="ru-RU" sz="3200" b="1" dirty="0">
              <a:solidFill>
                <a:schemeClr val="bg2">
                  <a:lumMod val="10000"/>
                </a:schemeClr>
              </a:solidFill>
              <a:latin typeface="DIN Pro Medium" panose="020B0604020202020204" charset="0"/>
              <a:ea typeface="Tahoma" panose="020B0604030504040204" pitchFamily="34" charset="0"/>
              <a:cs typeface="DIN Pro Medium" panose="020B0604020202020204" charset="0"/>
            </a:endParaRPr>
          </a:p>
        </p:txBody>
      </p:sp>
      <p:sp>
        <p:nvSpPr>
          <p:cNvPr id="12" name="object 4"/>
          <p:cNvSpPr/>
          <p:nvPr/>
        </p:nvSpPr>
        <p:spPr>
          <a:xfrm>
            <a:off x="877152" y="4274150"/>
            <a:ext cx="3879917" cy="704595"/>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6"/>
                </a:lnTo>
                <a:lnTo>
                  <a:pt x="0" y="1027430"/>
                </a:lnTo>
                <a:lnTo>
                  <a:pt x="5427" y="1074562"/>
                </a:lnTo>
                <a:lnTo>
                  <a:pt x="20885" y="1117819"/>
                </a:lnTo>
                <a:lnTo>
                  <a:pt x="45142" y="1155972"/>
                </a:lnTo>
                <a:lnTo>
                  <a:pt x="76964" y="1187789"/>
                </a:lnTo>
                <a:lnTo>
                  <a:pt x="115118" y="1212039"/>
                </a:lnTo>
                <a:lnTo>
                  <a:pt x="158369" y="1227491"/>
                </a:lnTo>
                <a:lnTo>
                  <a:pt x="205486" y="1232916"/>
                </a:lnTo>
                <a:lnTo>
                  <a:pt x="4689602" y="1232916"/>
                </a:lnTo>
                <a:lnTo>
                  <a:pt x="4736734" y="1227491"/>
                </a:lnTo>
                <a:lnTo>
                  <a:pt x="4779991" y="1212039"/>
                </a:lnTo>
                <a:lnTo>
                  <a:pt x="4818144" y="1187789"/>
                </a:lnTo>
                <a:lnTo>
                  <a:pt x="4849961" y="1155972"/>
                </a:lnTo>
                <a:lnTo>
                  <a:pt x="4874211" y="1117819"/>
                </a:lnTo>
                <a:lnTo>
                  <a:pt x="4889663" y="1074562"/>
                </a:lnTo>
                <a:lnTo>
                  <a:pt x="4895088" y="1027430"/>
                </a:lnTo>
                <a:lnTo>
                  <a:pt x="4895088" y="205486"/>
                </a:lnTo>
                <a:lnTo>
                  <a:pt x="4889663" y="158353"/>
                </a:lnTo>
                <a:lnTo>
                  <a:pt x="4874211" y="115096"/>
                </a:lnTo>
                <a:lnTo>
                  <a:pt x="4849961" y="76943"/>
                </a:lnTo>
                <a:lnTo>
                  <a:pt x="4818144" y="45126"/>
                </a:lnTo>
                <a:lnTo>
                  <a:pt x="4779991" y="20876"/>
                </a:lnTo>
                <a:lnTo>
                  <a:pt x="4736734" y="5424"/>
                </a:lnTo>
                <a:lnTo>
                  <a:pt x="4689602" y="0"/>
                </a:lnTo>
                <a:close/>
              </a:path>
            </a:pathLst>
          </a:custGeom>
          <a:no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3" name="object 5"/>
          <p:cNvSpPr/>
          <p:nvPr/>
        </p:nvSpPr>
        <p:spPr>
          <a:xfrm>
            <a:off x="945145" y="4233905"/>
            <a:ext cx="3879916" cy="712874"/>
          </a:xfrm>
          <a:custGeom>
            <a:avLst/>
            <a:gdLst/>
            <a:ahLst/>
            <a:cxnLst/>
            <a:rect l="l" t="t" r="r" b="b"/>
            <a:pathLst>
              <a:path w="4895215" h="1233170">
                <a:moveTo>
                  <a:pt x="0" y="205486"/>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6"/>
                </a:lnTo>
                <a:lnTo>
                  <a:pt x="4895088" y="1027430"/>
                </a:lnTo>
                <a:lnTo>
                  <a:pt x="4889663" y="1074562"/>
                </a:lnTo>
                <a:lnTo>
                  <a:pt x="4874211" y="1117819"/>
                </a:lnTo>
                <a:lnTo>
                  <a:pt x="4849961" y="1155972"/>
                </a:lnTo>
                <a:lnTo>
                  <a:pt x="4818144" y="1187789"/>
                </a:lnTo>
                <a:lnTo>
                  <a:pt x="4779991" y="1212039"/>
                </a:lnTo>
                <a:lnTo>
                  <a:pt x="4736734" y="1227491"/>
                </a:lnTo>
                <a:lnTo>
                  <a:pt x="4689602" y="1232916"/>
                </a:lnTo>
                <a:lnTo>
                  <a:pt x="205486" y="1232916"/>
                </a:lnTo>
                <a:lnTo>
                  <a:pt x="158369" y="1227491"/>
                </a:lnTo>
                <a:lnTo>
                  <a:pt x="115118" y="1212039"/>
                </a:lnTo>
                <a:lnTo>
                  <a:pt x="76964" y="1187789"/>
                </a:lnTo>
                <a:lnTo>
                  <a:pt x="45142" y="1155972"/>
                </a:lnTo>
                <a:lnTo>
                  <a:pt x="20885" y="1117819"/>
                </a:lnTo>
                <a:lnTo>
                  <a:pt x="5427" y="1074562"/>
                </a:lnTo>
                <a:lnTo>
                  <a:pt x="0" y="1027430"/>
                </a:lnTo>
                <a:lnTo>
                  <a:pt x="0" y="205486"/>
                </a:lnTo>
                <a:close/>
              </a:path>
            </a:pathLst>
          </a:custGeom>
          <a:ln w="31750">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14" name="object 6"/>
          <p:cNvSpPr txBox="1"/>
          <p:nvPr/>
        </p:nvSpPr>
        <p:spPr>
          <a:xfrm>
            <a:off x="1154292" y="4286633"/>
            <a:ext cx="3497114" cy="566822"/>
          </a:xfrm>
          <a:prstGeom prst="rect">
            <a:avLst/>
          </a:prstGeom>
        </p:spPr>
        <p:txBody>
          <a:bodyPr vert="horz" wrap="square" lIns="0" tIns="12700" rIns="0" bIns="0" rtlCol="0">
            <a:spAutoFit/>
          </a:bodyPr>
          <a:lstStyle/>
          <a:p>
            <a:pPr marL="1166495" marR="5080" indent="-1154430">
              <a:spcBef>
                <a:spcPts val="100"/>
              </a:spcBef>
            </a:pPr>
            <a:r>
              <a:rPr b="1" spc="-5" dirty="0">
                <a:latin typeface="DIN Pro Medium" panose="020B0604020202020204" charset="0"/>
                <a:ea typeface="Verdana" panose="020B0604030504040204" pitchFamily="34" charset="0"/>
                <a:cs typeface="DIN Pro Medium" panose="020B0604020202020204" charset="0"/>
              </a:rPr>
              <a:t>Приказ </a:t>
            </a:r>
            <a:r>
              <a:rPr b="1" spc="-15" dirty="0">
                <a:latin typeface="DIN Pro Medium" panose="020B0604020202020204" charset="0"/>
                <a:ea typeface="Verdana" panose="020B0604030504040204" pitchFamily="34" charset="0"/>
                <a:cs typeface="DIN Pro Medium" panose="020B0604020202020204" charset="0"/>
              </a:rPr>
              <a:t>Минтруда России </a:t>
            </a:r>
            <a:r>
              <a:rPr b="1" dirty="0">
                <a:latin typeface="DIN Pro Medium" panose="020B0604020202020204" charset="0"/>
                <a:ea typeface="Verdana" panose="020B0604030504040204" pitchFamily="34" charset="0"/>
                <a:cs typeface="DIN Pro Medium" panose="020B0604020202020204" charset="0"/>
              </a:rPr>
              <a:t>№ 759н </a:t>
            </a:r>
            <a:r>
              <a:rPr b="1" spc="-10" dirty="0">
                <a:latin typeface="DIN Pro Medium" panose="020B0604020202020204" charset="0"/>
                <a:ea typeface="Verdana" panose="020B0604030504040204" pitchFamily="34" charset="0"/>
                <a:cs typeface="DIN Pro Medium" panose="020B0604020202020204" charset="0"/>
              </a:rPr>
              <a:t>от  </a:t>
            </a:r>
            <a:r>
              <a:rPr b="1" dirty="0">
                <a:latin typeface="DIN Pro Medium" panose="020B0604020202020204" charset="0"/>
                <a:ea typeface="Verdana" panose="020B0604030504040204" pitchFamily="34" charset="0"/>
                <a:cs typeface="DIN Pro Medium" panose="020B0604020202020204" charset="0"/>
              </a:rPr>
              <a:t>19.12.2016</a:t>
            </a:r>
            <a:r>
              <a:rPr b="1" spc="-5" dirty="0">
                <a:latin typeface="DIN Pro Medium" panose="020B0604020202020204" charset="0"/>
                <a:ea typeface="Verdana" panose="020B0604030504040204" pitchFamily="34" charset="0"/>
                <a:cs typeface="DIN Pro Medium" panose="020B0604020202020204" charset="0"/>
              </a:rPr>
              <a:t> </a:t>
            </a:r>
            <a:r>
              <a:rPr b="1" spc="-45" dirty="0">
                <a:latin typeface="DIN Pro Medium" panose="020B0604020202020204" charset="0"/>
                <a:ea typeface="Verdana" panose="020B0604030504040204" pitchFamily="34" charset="0"/>
                <a:cs typeface="DIN Pro Medium" panose="020B0604020202020204" charset="0"/>
              </a:rPr>
              <a:t>г.</a:t>
            </a:r>
            <a:endParaRPr b="1" dirty="0">
              <a:latin typeface="DIN Pro Medium" panose="020B0604020202020204" charset="0"/>
              <a:ea typeface="Verdana" panose="020B0604030504040204" pitchFamily="34" charset="0"/>
              <a:cs typeface="DIN Pro Medium" panose="020B0604020202020204" charset="0"/>
            </a:endParaRPr>
          </a:p>
        </p:txBody>
      </p:sp>
      <p:sp>
        <p:nvSpPr>
          <p:cNvPr id="23" name="object 8"/>
          <p:cNvSpPr txBox="1"/>
          <p:nvPr/>
        </p:nvSpPr>
        <p:spPr>
          <a:xfrm>
            <a:off x="6271221" y="4164395"/>
            <a:ext cx="4477769" cy="843180"/>
          </a:xfrm>
          <a:prstGeom prst="rect">
            <a:avLst/>
          </a:prstGeom>
        </p:spPr>
        <p:txBody>
          <a:bodyPr vert="horz" wrap="square" lIns="0" tIns="12065" rIns="0" bIns="0" rtlCol="0">
            <a:spAutoFit/>
          </a:bodyPr>
          <a:lstStyle/>
          <a:p>
            <a:pPr marL="12700" marR="5080" indent="-2540" algn="ctr">
              <a:spcBef>
                <a:spcPts val="95"/>
              </a:spcBef>
            </a:pPr>
            <a:r>
              <a:rPr b="1" spc="-30" dirty="0">
                <a:latin typeface="DIN Pro Medium" panose="020B0604020202020204" charset="0"/>
                <a:ea typeface="Verdana" panose="020B0604030504040204" pitchFamily="34" charset="0"/>
                <a:cs typeface="DIN Pro Medium" panose="020B0604020202020204" charset="0"/>
              </a:rPr>
              <a:t>Регулирует </a:t>
            </a:r>
            <a:r>
              <a:rPr b="1" spc="-5" dirty="0">
                <a:latin typeface="DIN Pro Medium" panose="020B0604020202020204" charset="0"/>
                <a:ea typeface="Verdana" panose="020B0604030504040204" pitchFamily="34" charset="0"/>
                <a:cs typeface="DIN Pro Medium" panose="020B0604020202020204" charset="0"/>
              </a:rPr>
              <a:t>порядок </a:t>
            </a:r>
            <a:r>
              <a:rPr b="1" spc="-15" dirty="0">
                <a:latin typeface="DIN Pro Medium" panose="020B0604020202020204" charset="0"/>
                <a:ea typeface="Verdana" panose="020B0604030504040204" pitchFamily="34" charset="0"/>
                <a:cs typeface="DIN Pro Medium" panose="020B0604020202020204" charset="0"/>
              </a:rPr>
              <a:t>отбора </a:t>
            </a:r>
            <a:r>
              <a:rPr b="1" spc="-20" dirty="0">
                <a:latin typeface="DIN Pro Medium" panose="020B0604020202020204" charset="0"/>
                <a:ea typeface="Verdana" panose="020B0604030504040204" pitchFamily="34" charset="0"/>
                <a:cs typeface="DIN Pro Medium" panose="020B0604020202020204" charset="0"/>
              </a:rPr>
              <a:t>ЦОК, </a:t>
            </a:r>
            <a:r>
              <a:rPr b="1" spc="-15" dirty="0">
                <a:latin typeface="DIN Pro Medium" panose="020B0604020202020204" charset="0"/>
                <a:ea typeface="Verdana" panose="020B0604030504040204" pitchFamily="34" charset="0"/>
                <a:cs typeface="DIN Pro Medium" panose="020B0604020202020204" charset="0"/>
              </a:rPr>
              <a:t>включает  </a:t>
            </a:r>
            <a:r>
              <a:rPr b="1" spc="-10" dirty="0">
                <a:latin typeface="DIN Pro Medium" panose="020B0604020202020204" charset="0"/>
                <a:ea typeface="Verdana" panose="020B0604030504040204" pitchFamily="34" charset="0"/>
                <a:cs typeface="DIN Pro Medium" panose="020B0604020202020204" charset="0"/>
              </a:rPr>
              <a:t>требования </a:t>
            </a:r>
            <a:r>
              <a:rPr b="1" spc="-5" dirty="0">
                <a:latin typeface="DIN Pro Medium" panose="020B0604020202020204" charset="0"/>
                <a:ea typeface="Verdana" panose="020B0604030504040204" pitchFamily="34" charset="0"/>
                <a:cs typeface="DIN Pro Medium" panose="020B0604020202020204" charset="0"/>
              </a:rPr>
              <a:t>к </a:t>
            </a:r>
            <a:r>
              <a:rPr b="1" spc="-10" dirty="0" smtClean="0">
                <a:latin typeface="DIN Pro Medium" panose="020B0604020202020204" charset="0"/>
                <a:ea typeface="Verdana" panose="020B0604030504040204" pitchFamily="34" charset="0"/>
                <a:cs typeface="DIN Pro Medium" panose="020B0604020202020204" charset="0"/>
              </a:rPr>
              <a:t>документации</a:t>
            </a:r>
            <a:r>
              <a:rPr lang="ru-RU" b="1" spc="-10" dirty="0" smtClean="0">
                <a:latin typeface="DIN Pro Medium" panose="020B0604020202020204" charset="0"/>
                <a:ea typeface="Verdana" panose="020B0604030504040204" pitchFamily="34" charset="0"/>
                <a:cs typeface="DIN Pro Medium" panose="020B0604020202020204" charset="0"/>
              </a:rPr>
              <a:t>,</a:t>
            </a:r>
            <a:r>
              <a:rPr b="1" spc="-10" dirty="0" smtClean="0">
                <a:latin typeface="DIN Pro Medium" panose="020B0604020202020204" charset="0"/>
                <a:ea typeface="Verdana" panose="020B0604030504040204" pitchFamily="34" charset="0"/>
                <a:cs typeface="DIN Pro Medium" panose="020B0604020202020204" charset="0"/>
              </a:rPr>
              <a:t> </a:t>
            </a:r>
            <a:r>
              <a:rPr lang="ru-RU" b="1" spc="-20" dirty="0" smtClean="0">
                <a:latin typeface="DIN Pro Medium" panose="020B0604020202020204" charset="0"/>
                <a:ea typeface="Verdana" panose="020B0604030504040204" pitchFamily="34" charset="0"/>
                <a:cs typeface="DIN Pro Medium" panose="020B0604020202020204" charset="0"/>
              </a:rPr>
              <a:t>к</a:t>
            </a:r>
            <a:r>
              <a:rPr b="1" spc="-20" dirty="0" smtClean="0">
                <a:latin typeface="DIN Pro Medium" panose="020B0604020202020204" charset="0"/>
                <a:ea typeface="Verdana" panose="020B0604030504040204" pitchFamily="34" charset="0"/>
                <a:cs typeface="DIN Pro Medium" panose="020B0604020202020204" charset="0"/>
              </a:rPr>
              <a:t>оторую </a:t>
            </a:r>
            <a:r>
              <a:rPr b="1" spc="-10" dirty="0">
                <a:latin typeface="DIN Pro Medium" panose="020B0604020202020204" charset="0"/>
                <a:ea typeface="Verdana" panose="020B0604030504040204" pitchFamily="34" charset="0"/>
                <a:cs typeface="DIN Pro Medium" panose="020B0604020202020204" charset="0"/>
              </a:rPr>
              <a:t>должна  </a:t>
            </a:r>
            <a:r>
              <a:rPr b="1" spc="-15" dirty="0">
                <a:latin typeface="DIN Pro Medium" panose="020B0604020202020204" charset="0"/>
                <a:ea typeface="Verdana" panose="020B0604030504040204" pitchFamily="34" charset="0"/>
                <a:cs typeface="DIN Pro Medium" panose="020B0604020202020204" charset="0"/>
              </a:rPr>
              <a:t>содержать </a:t>
            </a:r>
            <a:r>
              <a:rPr b="1" spc="-5" dirty="0">
                <a:latin typeface="DIN Pro Medium" panose="020B0604020202020204" charset="0"/>
                <a:ea typeface="Verdana" panose="020B0604030504040204" pitchFamily="34" charset="0"/>
                <a:cs typeface="DIN Pro Medium" panose="020B0604020202020204" charset="0"/>
              </a:rPr>
              <a:t>заявка на</a:t>
            </a:r>
            <a:r>
              <a:rPr b="1" spc="50" dirty="0">
                <a:latin typeface="DIN Pro Medium" panose="020B0604020202020204" charset="0"/>
                <a:ea typeface="Verdana" panose="020B0604030504040204" pitchFamily="34" charset="0"/>
                <a:cs typeface="DIN Pro Medium" panose="020B0604020202020204" charset="0"/>
              </a:rPr>
              <a:t> </a:t>
            </a:r>
            <a:r>
              <a:rPr b="1" spc="-25" dirty="0">
                <a:latin typeface="DIN Pro Medium" panose="020B0604020202020204" charset="0"/>
                <a:ea typeface="Verdana" panose="020B0604030504040204" pitchFamily="34" charset="0"/>
                <a:cs typeface="DIN Pro Medium" panose="020B0604020202020204" charset="0"/>
              </a:rPr>
              <a:t>ЦОК</a:t>
            </a:r>
            <a:endParaRPr b="1" dirty="0">
              <a:latin typeface="DIN Pro Medium" panose="020B0604020202020204" charset="0"/>
              <a:ea typeface="Verdana" panose="020B0604030504040204" pitchFamily="34" charset="0"/>
              <a:cs typeface="DIN Pro Medium" panose="020B0604020202020204" charset="0"/>
            </a:endParaRPr>
          </a:p>
        </p:txBody>
      </p:sp>
      <p:sp>
        <p:nvSpPr>
          <p:cNvPr id="24" name="object 9"/>
          <p:cNvSpPr/>
          <p:nvPr/>
        </p:nvSpPr>
        <p:spPr>
          <a:xfrm>
            <a:off x="1515723" y="3036531"/>
            <a:ext cx="3924901" cy="973384"/>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6"/>
                </a:lnTo>
                <a:lnTo>
                  <a:pt x="0" y="1027429"/>
                </a:lnTo>
                <a:lnTo>
                  <a:pt x="5427" y="1074562"/>
                </a:lnTo>
                <a:lnTo>
                  <a:pt x="20885" y="1117819"/>
                </a:lnTo>
                <a:lnTo>
                  <a:pt x="45142" y="1155972"/>
                </a:lnTo>
                <a:lnTo>
                  <a:pt x="76964" y="1187789"/>
                </a:lnTo>
                <a:lnTo>
                  <a:pt x="115118" y="1212039"/>
                </a:lnTo>
                <a:lnTo>
                  <a:pt x="158369" y="1227491"/>
                </a:lnTo>
                <a:lnTo>
                  <a:pt x="205486" y="1232915"/>
                </a:lnTo>
                <a:lnTo>
                  <a:pt x="4689602" y="1232915"/>
                </a:lnTo>
                <a:lnTo>
                  <a:pt x="4736734" y="1227491"/>
                </a:lnTo>
                <a:lnTo>
                  <a:pt x="4779991" y="1212039"/>
                </a:lnTo>
                <a:lnTo>
                  <a:pt x="4818144" y="1187789"/>
                </a:lnTo>
                <a:lnTo>
                  <a:pt x="4849961" y="1155972"/>
                </a:lnTo>
                <a:lnTo>
                  <a:pt x="4874211" y="1117819"/>
                </a:lnTo>
                <a:lnTo>
                  <a:pt x="4889663" y="1074562"/>
                </a:lnTo>
                <a:lnTo>
                  <a:pt x="4895088" y="1027429"/>
                </a:lnTo>
                <a:lnTo>
                  <a:pt x="4895088" y="205486"/>
                </a:lnTo>
                <a:lnTo>
                  <a:pt x="4889663" y="158353"/>
                </a:lnTo>
                <a:lnTo>
                  <a:pt x="4874211" y="115096"/>
                </a:lnTo>
                <a:lnTo>
                  <a:pt x="4849961" y="76943"/>
                </a:lnTo>
                <a:lnTo>
                  <a:pt x="4818144" y="45126"/>
                </a:lnTo>
                <a:lnTo>
                  <a:pt x="4779991" y="20876"/>
                </a:lnTo>
                <a:lnTo>
                  <a:pt x="4736734" y="5424"/>
                </a:lnTo>
                <a:lnTo>
                  <a:pt x="4689602" y="0"/>
                </a:lnTo>
                <a:close/>
              </a:path>
            </a:pathLst>
          </a:custGeom>
          <a:no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25" name="object 10"/>
          <p:cNvSpPr/>
          <p:nvPr/>
        </p:nvSpPr>
        <p:spPr>
          <a:xfrm>
            <a:off x="1713687" y="2966872"/>
            <a:ext cx="3904834" cy="973384"/>
          </a:xfrm>
          <a:custGeom>
            <a:avLst/>
            <a:gdLst/>
            <a:ahLst/>
            <a:cxnLst/>
            <a:rect l="l" t="t" r="r" b="b"/>
            <a:pathLst>
              <a:path w="4895215" h="1233170">
                <a:moveTo>
                  <a:pt x="0" y="205486"/>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6"/>
                </a:lnTo>
                <a:lnTo>
                  <a:pt x="4895088" y="1027429"/>
                </a:lnTo>
                <a:lnTo>
                  <a:pt x="4889663" y="1074562"/>
                </a:lnTo>
                <a:lnTo>
                  <a:pt x="4874211" y="1117819"/>
                </a:lnTo>
                <a:lnTo>
                  <a:pt x="4849961" y="1155972"/>
                </a:lnTo>
                <a:lnTo>
                  <a:pt x="4818144" y="1187789"/>
                </a:lnTo>
                <a:lnTo>
                  <a:pt x="4779991" y="1212039"/>
                </a:lnTo>
                <a:lnTo>
                  <a:pt x="4736734" y="1227491"/>
                </a:lnTo>
                <a:lnTo>
                  <a:pt x="4689602" y="1232915"/>
                </a:lnTo>
                <a:lnTo>
                  <a:pt x="205486" y="1232915"/>
                </a:lnTo>
                <a:lnTo>
                  <a:pt x="158369" y="1227491"/>
                </a:lnTo>
                <a:lnTo>
                  <a:pt x="115118" y="1212039"/>
                </a:lnTo>
                <a:lnTo>
                  <a:pt x="76964" y="1187789"/>
                </a:lnTo>
                <a:lnTo>
                  <a:pt x="45142" y="1155972"/>
                </a:lnTo>
                <a:lnTo>
                  <a:pt x="20885" y="1117819"/>
                </a:lnTo>
                <a:lnTo>
                  <a:pt x="5427" y="1074562"/>
                </a:lnTo>
                <a:lnTo>
                  <a:pt x="0" y="1027429"/>
                </a:lnTo>
                <a:lnTo>
                  <a:pt x="0" y="205486"/>
                </a:lnTo>
                <a:close/>
              </a:path>
            </a:pathLst>
          </a:custGeom>
          <a:noFill/>
          <a:ln w="31750">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26" name="object 11"/>
          <p:cNvSpPr txBox="1"/>
          <p:nvPr/>
        </p:nvSpPr>
        <p:spPr>
          <a:xfrm>
            <a:off x="1734363" y="3036531"/>
            <a:ext cx="3743933" cy="843821"/>
          </a:xfrm>
          <a:prstGeom prst="rect">
            <a:avLst/>
          </a:prstGeom>
        </p:spPr>
        <p:txBody>
          <a:bodyPr vert="horz" wrap="square" lIns="0" tIns="12700" rIns="0" bIns="0" rtlCol="0">
            <a:spAutoFit/>
          </a:bodyPr>
          <a:lstStyle/>
          <a:p>
            <a:pPr marL="313055" marR="5080" indent="-300990" algn="ctr">
              <a:spcBef>
                <a:spcPts val="100"/>
              </a:spcBef>
            </a:pPr>
            <a:r>
              <a:rPr b="1" spc="-5" dirty="0">
                <a:latin typeface="DIN Pro Medium" panose="020B0604020202020204" charset="0"/>
                <a:ea typeface="Verdana" panose="020B0604030504040204" pitchFamily="34" charset="0"/>
                <a:cs typeface="DIN Pro Medium" panose="020B0604020202020204" charset="0"/>
              </a:rPr>
              <a:t>Постановление Правительства </a:t>
            </a:r>
            <a:r>
              <a:rPr b="1" spc="-15" dirty="0">
                <a:latin typeface="DIN Pro Medium" panose="020B0604020202020204" charset="0"/>
                <a:ea typeface="Verdana" panose="020B0604030504040204" pitchFamily="34" charset="0"/>
                <a:cs typeface="DIN Pro Medium" panose="020B0604020202020204" charset="0"/>
              </a:rPr>
              <a:t>Российской  </a:t>
            </a:r>
            <a:r>
              <a:rPr b="1" spc="-5" dirty="0">
                <a:latin typeface="DIN Pro Medium" panose="020B0604020202020204" charset="0"/>
                <a:ea typeface="Verdana" panose="020B0604030504040204" pitchFamily="34" charset="0"/>
                <a:cs typeface="DIN Pro Medium" panose="020B0604020202020204" charset="0"/>
              </a:rPr>
              <a:t>Федерации </a:t>
            </a:r>
            <a:r>
              <a:rPr lang="ru-RU" b="1" spc="-5" dirty="0" smtClean="0">
                <a:latin typeface="DIN Pro Medium" panose="020B0604020202020204" charset="0"/>
                <a:ea typeface="Verdana" panose="020B0604030504040204" pitchFamily="34" charset="0"/>
                <a:cs typeface="DIN Pro Medium" panose="020B0604020202020204" charset="0"/>
              </a:rPr>
              <a:t>              </a:t>
            </a:r>
            <a:r>
              <a:rPr b="1" spc="-10" dirty="0" err="1" smtClean="0">
                <a:latin typeface="DIN Pro Medium" panose="020B0604020202020204" charset="0"/>
                <a:ea typeface="Verdana" panose="020B0604030504040204" pitchFamily="34" charset="0"/>
                <a:cs typeface="DIN Pro Medium" panose="020B0604020202020204" charset="0"/>
              </a:rPr>
              <a:t>от</a:t>
            </a:r>
            <a:r>
              <a:rPr b="1" spc="-10" dirty="0" smtClean="0">
                <a:latin typeface="DIN Pro Medium" panose="020B0604020202020204" charset="0"/>
                <a:ea typeface="Verdana" panose="020B0604030504040204" pitchFamily="34" charset="0"/>
                <a:cs typeface="DIN Pro Medium" panose="020B0604020202020204" charset="0"/>
              </a:rPr>
              <a:t> </a:t>
            </a:r>
            <a:r>
              <a:rPr b="1" dirty="0" smtClean="0">
                <a:latin typeface="DIN Pro Medium" panose="020B0604020202020204" charset="0"/>
                <a:ea typeface="Verdana" panose="020B0604030504040204" pitchFamily="34" charset="0"/>
                <a:cs typeface="DIN Pro Medium" panose="020B0604020202020204" charset="0"/>
              </a:rPr>
              <a:t>16.11.2016 </a:t>
            </a:r>
            <a:r>
              <a:rPr b="1" spc="-45" dirty="0">
                <a:latin typeface="DIN Pro Medium" panose="020B0604020202020204" charset="0"/>
                <a:ea typeface="Verdana" panose="020B0604030504040204" pitchFamily="34" charset="0"/>
                <a:cs typeface="DIN Pro Medium" panose="020B0604020202020204" charset="0"/>
              </a:rPr>
              <a:t>г. </a:t>
            </a:r>
            <a:r>
              <a:rPr b="1" dirty="0">
                <a:latin typeface="DIN Pro Medium" panose="020B0604020202020204" charset="0"/>
                <a:ea typeface="Verdana" panose="020B0604030504040204" pitchFamily="34" charset="0"/>
                <a:cs typeface="DIN Pro Medium" panose="020B0604020202020204" charset="0"/>
              </a:rPr>
              <a:t>№</a:t>
            </a:r>
            <a:r>
              <a:rPr b="1" spc="55" dirty="0">
                <a:latin typeface="DIN Pro Medium" panose="020B0604020202020204" charset="0"/>
                <a:ea typeface="Verdana" panose="020B0604030504040204" pitchFamily="34" charset="0"/>
                <a:cs typeface="DIN Pro Medium" panose="020B0604020202020204" charset="0"/>
              </a:rPr>
              <a:t> </a:t>
            </a:r>
            <a:r>
              <a:rPr b="1" dirty="0">
                <a:latin typeface="DIN Pro Medium" panose="020B0604020202020204" charset="0"/>
                <a:ea typeface="Verdana" panose="020B0604030504040204" pitchFamily="34" charset="0"/>
                <a:cs typeface="DIN Pro Medium" panose="020B0604020202020204" charset="0"/>
              </a:rPr>
              <a:t>1204</a:t>
            </a:r>
          </a:p>
        </p:txBody>
      </p:sp>
      <p:sp>
        <p:nvSpPr>
          <p:cNvPr id="27" name="object 13"/>
          <p:cNvSpPr txBox="1"/>
          <p:nvPr/>
        </p:nvSpPr>
        <p:spPr>
          <a:xfrm>
            <a:off x="6847359" y="2946193"/>
            <a:ext cx="4568835" cy="1120178"/>
          </a:xfrm>
          <a:prstGeom prst="rect">
            <a:avLst/>
          </a:prstGeom>
        </p:spPr>
        <p:txBody>
          <a:bodyPr vert="horz" wrap="square" lIns="0" tIns="12065" rIns="0" bIns="0" rtlCol="0">
            <a:spAutoFit/>
          </a:bodyPr>
          <a:lstStyle/>
          <a:p>
            <a:pPr marL="12065" marR="5080" indent="2540" algn="ctr">
              <a:spcBef>
                <a:spcPts val="95"/>
              </a:spcBef>
            </a:pPr>
            <a:r>
              <a:rPr b="1" spc="-15" dirty="0">
                <a:latin typeface="DIN Pro Medium" panose="020B0604020202020204" charset="0"/>
                <a:ea typeface="Verdana" panose="020B0604030504040204" pitchFamily="34" charset="0"/>
                <a:cs typeface="DIN Pro Medium" panose="020B0604020202020204" charset="0"/>
              </a:rPr>
              <a:t>Утверждает </a:t>
            </a:r>
            <a:r>
              <a:rPr b="1" spc="-5" dirty="0">
                <a:latin typeface="DIN Pro Medium" panose="020B0604020202020204" charset="0"/>
                <a:ea typeface="Verdana" panose="020B0604030504040204" pitchFamily="34" charset="0"/>
                <a:cs typeface="DIN Pro Medium" panose="020B0604020202020204" charset="0"/>
              </a:rPr>
              <a:t>правила </a:t>
            </a:r>
            <a:r>
              <a:rPr b="1" spc="-10" dirty="0">
                <a:latin typeface="DIN Pro Medium" panose="020B0604020202020204" charset="0"/>
                <a:ea typeface="Verdana" panose="020B0604030504040204" pitchFamily="34" charset="0"/>
                <a:cs typeface="DIN Pro Medium" panose="020B0604020202020204" charset="0"/>
              </a:rPr>
              <a:t>проведения центром оценки  </a:t>
            </a:r>
            <a:r>
              <a:rPr b="1" spc="-5" dirty="0">
                <a:latin typeface="DIN Pro Medium" panose="020B0604020202020204" charset="0"/>
                <a:ea typeface="Verdana" panose="020B0604030504040204" pitchFamily="34" charset="0"/>
                <a:cs typeface="DIN Pro Medium" panose="020B0604020202020204" charset="0"/>
              </a:rPr>
              <a:t>квалификаций </a:t>
            </a:r>
            <a:r>
              <a:rPr b="1" spc="-10" dirty="0">
                <a:latin typeface="DIN Pro Medium" panose="020B0604020202020204" charset="0"/>
                <a:ea typeface="Verdana" panose="020B0604030504040204" pitchFamily="34" charset="0"/>
                <a:cs typeface="DIN Pro Medium" panose="020B0604020202020204" charset="0"/>
              </a:rPr>
              <a:t>независимой оценки </a:t>
            </a:r>
            <a:r>
              <a:rPr b="1" spc="-5" dirty="0">
                <a:latin typeface="DIN Pro Medium" panose="020B0604020202020204" charset="0"/>
                <a:ea typeface="Verdana" panose="020B0604030504040204" pitchFamily="34" charset="0"/>
                <a:cs typeface="DIN Pro Medium" panose="020B0604020202020204" charset="0"/>
              </a:rPr>
              <a:t>квалификации  в </a:t>
            </a:r>
            <a:r>
              <a:rPr b="1" spc="-10" dirty="0">
                <a:latin typeface="DIN Pro Medium" panose="020B0604020202020204" charset="0"/>
                <a:ea typeface="Verdana" panose="020B0604030504040204" pitchFamily="34" charset="0"/>
                <a:cs typeface="DIN Pro Medium" panose="020B0604020202020204" charset="0"/>
              </a:rPr>
              <a:t>форме профессионального</a:t>
            </a:r>
            <a:r>
              <a:rPr b="1" spc="60" dirty="0">
                <a:latin typeface="DIN Pro Medium" panose="020B0604020202020204" charset="0"/>
                <a:ea typeface="Verdana" panose="020B0604030504040204" pitchFamily="34" charset="0"/>
                <a:cs typeface="DIN Pro Medium" panose="020B0604020202020204" charset="0"/>
              </a:rPr>
              <a:t> </a:t>
            </a:r>
            <a:r>
              <a:rPr b="1" spc="-10" dirty="0">
                <a:latin typeface="DIN Pro Medium" panose="020B0604020202020204" charset="0"/>
                <a:ea typeface="Verdana" panose="020B0604030504040204" pitchFamily="34" charset="0"/>
                <a:cs typeface="DIN Pro Medium" panose="020B0604020202020204" charset="0"/>
              </a:rPr>
              <a:t>экзамена</a:t>
            </a:r>
            <a:endParaRPr b="1" dirty="0">
              <a:latin typeface="DIN Pro Medium" panose="020B0604020202020204" charset="0"/>
              <a:ea typeface="Verdana" panose="020B0604030504040204" pitchFamily="34" charset="0"/>
              <a:cs typeface="DIN Pro Medium" panose="020B0604020202020204" charset="0"/>
            </a:endParaRPr>
          </a:p>
        </p:txBody>
      </p:sp>
      <p:sp>
        <p:nvSpPr>
          <p:cNvPr id="28" name="object 14"/>
          <p:cNvSpPr/>
          <p:nvPr/>
        </p:nvSpPr>
        <p:spPr>
          <a:xfrm>
            <a:off x="267468" y="5448229"/>
            <a:ext cx="3777136" cy="667615"/>
          </a:xfrm>
          <a:custGeom>
            <a:avLst/>
            <a:gdLst/>
            <a:ahLst/>
            <a:cxnLst/>
            <a:rect l="l" t="t" r="r" b="b"/>
            <a:pathLst>
              <a:path w="4895215" h="1231900">
                <a:moveTo>
                  <a:pt x="4689856" y="0"/>
                </a:moveTo>
                <a:lnTo>
                  <a:pt x="205231" y="0"/>
                </a:lnTo>
                <a:lnTo>
                  <a:pt x="158173" y="5423"/>
                </a:lnTo>
                <a:lnTo>
                  <a:pt x="114975" y="20870"/>
                </a:lnTo>
                <a:lnTo>
                  <a:pt x="76869" y="45106"/>
                </a:lnTo>
                <a:lnTo>
                  <a:pt x="45086" y="76896"/>
                </a:lnTo>
                <a:lnTo>
                  <a:pt x="20859" y="115003"/>
                </a:lnTo>
                <a:lnTo>
                  <a:pt x="5420" y="158193"/>
                </a:lnTo>
                <a:lnTo>
                  <a:pt x="0" y="205231"/>
                </a:lnTo>
                <a:lnTo>
                  <a:pt x="0" y="1026160"/>
                </a:lnTo>
                <a:lnTo>
                  <a:pt x="5420" y="1073218"/>
                </a:lnTo>
                <a:lnTo>
                  <a:pt x="20859" y="1116416"/>
                </a:lnTo>
                <a:lnTo>
                  <a:pt x="45086" y="1154522"/>
                </a:lnTo>
                <a:lnTo>
                  <a:pt x="76869" y="1186305"/>
                </a:lnTo>
                <a:lnTo>
                  <a:pt x="114975" y="1210532"/>
                </a:lnTo>
                <a:lnTo>
                  <a:pt x="158173" y="1225971"/>
                </a:lnTo>
                <a:lnTo>
                  <a:pt x="205231" y="1231392"/>
                </a:lnTo>
                <a:lnTo>
                  <a:pt x="4689856" y="1231392"/>
                </a:lnTo>
                <a:lnTo>
                  <a:pt x="4736894" y="1225971"/>
                </a:lnTo>
                <a:lnTo>
                  <a:pt x="4780084" y="1210532"/>
                </a:lnTo>
                <a:lnTo>
                  <a:pt x="4818191" y="1186305"/>
                </a:lnTo>
                <a:lnTo>
                  <a:pt x="4849981" y="1154522"/>
                </a:lnTo>
                <a:lnTo>
                  <a:pt x="4874217" y="1116416"/>
                </a:lnTo>
                <a:lnTo>
                  <a:pt x="4889664" y="1073218"/>
                </a:lnTo>
                <a:lnTo>
                  <a:pt x="4895088" y="1026160"/>
                </a:lnTo>
                <a:lnTo>
                  <a:pt x="4895088" y="205231"/>
                </a:lnTo>
                <a:lnTo>
                  <a:pt x="4889664" y="158193"/>
                </a:lnTo>
                <a:lnTo>
                  <a:pt x="4874217" y="115003"/>
                </a:lnTo>
                <a:lnTo>
                  <a:pt x="4849981" y="76896"/>
                </a:lnTo>
                <a:lnTo>
                  <a:pt x="4818191" y="45106"/>
                </a:lnTo>
                <a:lnTo>
                  <a:pt x="4780084" y="20870"/>
                </a:lnTo>
                <a:lnTo>
                  <a:pt x="4736894" y="5423"/>
                </a:lnTo>
                <a:lnTo>
                  <a:pt x="4689856" y="0"/>
                </a:lnTo>
                <a:close/>
              </a:path>
            </a:pathLst>
          </a:custGeom>
          <a:no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29" name="object 15"/>
          <p:cNvSpPr/>
          <p:nvPr/>
        </p:nvSpPr>
        <p:spPr>
          <a:xfrm>
            <a:off x="248411" y="5456322"/>
            <a:ext cx="3796194" cy="659522"/>
          </a:xfrm>
          <a:custGeom>
            <a:avLst/>
            <a:gdLst/>
            <a:ahLst/>
            <a:cxnLst/>
            <a:rect l="l" t="t" r="r" b="b"/>
            <a:pathLst>
              <a:path w="4895215" h="1231900">
                <a:moveTo>
                  <a:pt x="0" y="205231"/>
                </a:moveTo>
                <a:lnTo>
                  <a:pt x="5420" y="158193"/>
                </a:lnTo>
                <a:lnTo>
                  <a:pt x="20859" y="115003"/>
                </a:lnTo>
                <a:lnTo>
                  <a:pt x="45086" y="76896"/>
                </a:lnTo>
                <a:lnTo>
                  <a:pt x="76869" y="45106"/>
                </a:lnTo>
                <a:lnTo>
                  <a:pt x="114975" y="20870"/>
                </a:lnTo>
                <a:lnTo>
                  <a:pt x="158173" y="5423"/>
                </a:lnTo>
                <a:lnTo>
                  <a:pt x="205231" y="0"/>
                </a:lnTo>
                <a:lnTo>
                  <a:pt x="4689856" y="0"/>
                </a:lnTo>
                <a:lnTo>
                  <a:pt x="4736894" y="5423"/>
                </a:lnTo>
                <a:lnTo>
                  <a:pt x="4780084" y="20870"/>
                </a:lnTo>
                <a:lnTo>
                  <a:pt x="4818191" y="45106"/>
                </a:lnTo>
                <a:lnTo>
                  <a:pt x="4849981" y="76896"/>
                </a:lnTo>
                <a:lnTo>
                  <a:pt x="4874217" y="115003"/>
                </a:lnTo>
                <a:lnTo>
                  <a:pt x="4889664" y="158193"/>
                </a:lnTo>
                <a:lnTo>
                  <a:pt x="4895088" y="205231"/>
                </a:lnTo>
                <a:lnTo>
                  <a:pt x="4895088" y="1026160"/>
                </a:lnTo>
                <a:lnTo>
                  <a:pt x="4889664" y="1073218"/>
                </a:lnTo>
                <a:lnTo>
                  <a:pt x="4874217" y="1116416"/>
                </a:lnTo>
                <a:lnTo>
                  <a:pt x="4849981" y="1154522"/>
                </a:lnTo>
                <a:lnTo>
                  <a:pt x="4818191" y="1186305"/>
                </a:lnTo>
                <a:lnTo>
                  <a:pt x="4780084" y="1210532"/>
                </a:lnTo>
                <a:lnTo>
                  <a:pt x="4736894" y="1225971"/>
                </a:lnTo>
                <a:lnTo>
                  <a:pt x="4689856" y="1231392"/>
                </a:lnTo>
                <a:lnTo>
                  <a:pt x="205231" y="1231392"/>
                </a:lnTo>
                <a:lnTo>
                  <a:pt x="158173" y="1225971"/>
                </a:lnTo>
                <a:lnTo>
                  <a:pt x="114975" y="1210532"/>
                </a:lnTo>
                <a:lnTo>
                  <a:pt x="76869" y="1186305"/>
                </a:lnTo>
                <a:lnTo>
                  <a:pt x="45086" y="1154522"/>
                </a:lnTo>
                <a:lnTo>
                  <a:pt x="20859" y="1116416"/>
                </a:lnTo>
                <a:lnTo>
                  <a:pt x="5420" y="1073218"/>
                </a:lnTo>
                <a:lnTo>
                  <a:pt x="0" y="1026160"/>
                </a:lnTo>
                <a:lnTo>
                  <a:pt x="0" y="205231"/>
                </a:lnTo>
                <a:close/>
              </a:path>
            </a:pathLst>
          </a:custGeom>
          <a:ln w="31750">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0" name="object 18"/>
          <p:cNvSpPr txBox="1"/>
          <p:nvPr/>
        </p:nvSpPr>
        <p:spPr>
          <a:xfrm>
            <a:off x="4962516" y="5221947"/>
            <a:ext cx="5029832" cy="1120178"/>
          </a:xfrm>
          <a:prstGeom prst="rect">
            <a:avLst/>
          </a:prstGeom>
        </p:spPr>
        <p:txBody>
          <a:bodyPr vert="horz" wrap="square" lIns="0" tIns="12065" rIns="0" bIns="0" rtlCol="0">
            <a:spAutoFit/>
          </a:bodyPr>
          <a:lstStyle/>
          <a:p>
            <a:pPr marL="12700" marR="5080" indent="1905" algn="ctr">
              <a:spcBef>
                <a:spcPts val="95"/>
              </a:spcBef>
            </a:pPr>
            <a:r>
              <a:rPr b="1" spc="-25" dirty="0">
                <a:latin typeface="DIN Pro Medium" panose="020B0604020202020204" charset="0"/>
                <a:ea typeface="Verdana" panose="020B0604030504040204" pitchFamily="34" charset="0"/>
                <a:cs typeface="DIN Pro Medium" panose="020B0604020202020204" charset="0"/>
              </a:rPr>
              <a:t>Устанавливает </a:t>
            </a:r>
            <a:r>
              <a:rPr b="1" spc="-5" dirty="0">
                <a:latin typeface="DIN Pro Medium" panose="020B0604020202020204" charset="0"/>
                <a:ea typeface="Verdana" panose="020B0604030504040204" pitchFamily="34" charset="0"/>
                <a:cs typeface="DIN Pro Medium" panose="020B0604020202020204" charset="0"/>
              </a:rPr>
              <a:t>порядок </a:t>
            </a:r>
            <a:r>
              <a:rPr b="1" spc="-10" dirty="0">
                <a:latin typeface="DIN Pro Medium" panose="020B0604020202020204" charset="0"/>
                <a:ea typeface="Verdana" panose="020B0604030504040204" pitchFamily="34" charset="0"/>
                <a:cs typeface="DIN Pro Medium" panose="020B0604020202020204" charset="0"/>
              </a:rPr>
              <a:t>направления  </a:t>
            </a:r>
            <a:r>
              <a:rPr b="1" spc="-15" dirty="0">
                <a:latin typeface="DIN Pro Medium" panose="020B0604020202020204" charset="0"/>
                <a:ea typeface="Verdana" panose="020B0604030504040204" pitchFamily="34" charset="0"/>
                <a:cs typeface="DIN Pro Medium" panose="020B0604020202020204" charset="0"/>
              </a:rPr>
              <a:t>установленных сведений </a:t>
            </a:r>
            <a:r>
              <a:rPr b="1" spc="-5" dirty="0">
                <a:latin typeface="DIN Pro Medium" panose="020B0604020202020204" charset="0"/>
                <a:ea typeface="Verdana" panose="020B0604030504040204" pitchFamily="34" charset="0"/>
                <a:cs typeface="DIN Pro Medium" panose="020B0604020202020204" charset="0"/>
              </a:rPr>
              <a:t>в </a:t>
            </a:r>
            <a:r>
              <a:rPr b="1" spc="-10" dirty="0">
                <a:latin typeface="DIN Pro Medium" panose="020B0604020202020204" charset="0"/>
                <a:ea typeface="Verdana" panose="020B0604030504040204" pitchFamily="34" charset="0"/>
                <a:cs typeface="DIN Pro Medium" panose="020B0604020202020204" charset="0"/>
              </a:rPr>
              <a:t>НАРК </a:t>
            </a:r>
            <a:r>
              <a:rPr b="1" spc="-5" dirty="0">
                <a:latin typeface="DIN Pro Medium" panose="020B0604020202020204" charset="0"/>
                <a:ea typeface="Verdana" panose="020B0604030504040204" pitchFamily="34" charset="0"/>
                <a:cs typeface="DIN Pro Medium" panose="020B0604020202020204" charset="0"/>
              </a:rPr>
              <a:t>для </a:t>
            </a:r>
            <a:r>
              <a:rPr b="1" spc="-10" dirty="0">
                <a:latin typeface="DIN Pro Medium" panose="020B0604020202020204" charset="0"/>
                <a:ea typeface="Verdana" panose="020B0604030504040204" pitchFamily="34" charset="0"/>
                <a:cs typeface="DIN Pro Medium" panose="020B0604020202020204" charset="0"/>
              </a:rPr>
              <a:t>включения </a:t>
            </a:r>
            <a:r>
              <a:rPr b="1" spc="-5" dirty="0">
                <a:latin typeface="DIN Pro Medium" panose="020B0604020202020204" charset="0"/>
                <a:ea typeface="Verdana" panose="020B0604030504040204" pitchFamily="34" charset="0"/>
                <a:cs typeface="DIN Pro Medium" panose="020B0604020202020204" charset="0"/>
              </a:rPr>
              <a:t>в  </a:t>
            </a:r>
            <a:r>
              <a:rPr b="1" spc="-20" dirty="0">
                <a:latin typeface="DIN Pro Medium" panose="020B0604020202020204" charset="0"/>
                <a:ea typeface="Verdana" panose="020B0604030504040204" pitchFamily="34" charset="0"/>
                <a:cs typeface="DIN Pro Medium" panose="020B0604020202020204" charset="0"/>
              </a:rPr>
              <a:t>Реестр </a:t>
            </a:r>
            <a:r>
              <a:rPr b="1" spc="-15" dirty="0">
                <a:latin typeface="DIN Pro Medium" panose="020B0604020202020204" charset="0"/>
                <a:ea typeface="Verdana" panose="020B0604030504040204" pitchFamily="34" charset="0"/>
                <a:cs typeface="DIN Pro Medium" panose="020B0604020202020204" charset="0"/>
              </a:rPr>
              <a:t>сведений </a:t>
            </a:r>
            <a:r>
              <a:rPr b="1" spc="-5" dirty="0">
                <a:latin typeface="DIN Pro Medium" panose="020B0604020202020204" charset="0"/>
                <a:ea typeface="Verdana" panose="020B0604030504040204" pitchFamily="34" charset="0"/>
                <a:cs typeface="DIN Pro Medium" panose="020B0604020202020204" charset="0"/>
              </a:rPr>
              <a:t>о </a:t>
            </a:r>
            <a:r>
              <a:rPr b="1" spc="-10" dirty="0">
                <a:latin typeface="DIN Pro Medium" panose="020B0604020202020204" charset="0"/>
                <a:ea typeface="Verdana" panose="020B0604030504040204" pitchFamily="34" charset="0"/>
                <a:cs typeface="DIN Pro Medium" panose="020B0604020202020204" charset="0"/>
              </a:rPr>
              <a:t>проведении независимой  оценки</a:t>
            </a:r>
            <a:r>
              <a:rPr b="1" dirty="0">
                <a:latin typeface="DIN Pro Medium" panose="020B0604020202020204" charset="0"/>
                <a:ea typeface="Verdana" panose="020B0604030504040204" pitchFamily="34" charset="0"/>
                <a:cs typeface="DIN Pro Medium" panose="020B0604020202020204" charset="0"/>
              </a:rPr>
              <a:t> </a:t>
            </a:r>
            <a:r>
              <a:rPr b="1" spc="-5" dirty="0">
                <a:latin typeface="DIN Pro Medium" panose="020B0604020202020204" charset="0"/>
                <a:ea typeface="Verdana" panose="020B0604030504040204" pitchFamily="34" charset="0"/>
                <a:cs typeface="DIN Pro Medium" panose="020B0604020202020204" charset="0"/>
              </a:rPr>
              <a:t>квалификации</a:t>
            </a:r>
            <a:endParaRPr b="1" dirty="0">
              <a:latin typeface="DIN Pro Medium" panose="020B0604020202020204" charset="0"/>
              <a:ea typeface="Verdana" panose="020B0604030504040204" pitchFamily="34" charset="0"/>
              <a:cs typeface="DIN Pro Medium" panose="020B0604020202020204" charset="0"/>
            </a:endParaRPr>
          </a:p>
        </p:txBody>
      </p:sp>
      <p:sp>
        <p:nvSpPr>
          <p:cNvPr id="31" name="object 19"/>
          <p:cNvSpPr/>
          <p:nvPr/>
        </p:nvSpPr>
        <p:spPr>
          <a:xfrm>
            <a:off x="2461064" y="1614829"/>
            <a:ext cx="3915410" cy="1056768"/>
          </a:xfrm>
          <a:custGeom>
            <a:avLst/>
            <a:gdLst/>
            <a:ahLst/>
            <a:cxnLst/>
            <a:rect l="l" t="t" r="r" b="b"/>
            <a:pathLst>
              <a:path w="4895215" h="1233170">
                <a:moveTo>
                  <a:pt x="4689602" y="0"/>
                </a:moveTo>
                <a:lnTo>
                  <a:pt x="205486" y="0"/>
                </a:lnTo>
                <a:lnTo>
                  <a:pt x="158369" y="5424"/>
                </a:lnTo>
                <a:lnTo>
                  <a:pt x="115118" y="20876"/>
                </a:lnTo>
                <a:lnTo>
                  <a:pt x="76964" y="45126"/>
                </a:lnTo>
                <a:lnTo>
                  <a:pt x="45142" y="76943"/>
                </a:lnTo>
                <a:lnTo>
                  <a:pt x="20885" y="115096"/>
                </a:lnTo>
                <a:lnTo>
                  <a:pt x="5427" y="158353"/>
                </a:lnTo>
                <a:lnTo>
                  <a:pt x="0" y="205485"/>
                </a:lnTo>
                <a:lnTo>
                  <a:pt x="0" y="1027429"/>
                </a:lnTo>
                <a:lnTo>
                  <a:pt x="5427" y="1074562"/>
                </a:lnTo>
                <a:lnTo>
                  <a:pt x="20885" y="1117819"/>
                </a:lnTo>
                <a:lnTo>
                  <a:pt x="45142" y="1155972"/>
                </a:lnTo>
                <a:lnTo>
                  <a:pt x="76964" y="1187789"/>
                </a:lnTo>
                <a:lnTo>
                  <a:pt x="115118" y="1212039"/>
                </a:lnTo>
                <a:lnTo>
                  <a:pt x="158369" y="1227491"/>
                </a:lnTo>
                <a:lnTo>
                  <a:pt x="205486" y="1232915"/>
                </a:lnTo>
                <a:lnTo>
                  <a:pt x="4689602" y="1232915"/>
                </a:lnTo>
                <a:lnTo>
                  <a:pt x="4736734" y="1227491"/>
                </a:lnTo>
                <a:lnTo>
                  <a:pt x="4779991" y="1212039"/>
                </a:lnTo>
                <a:lnTo>
                  <a:pt x="4818144" y="1187789"/>
                </a:lnTo>
                <a:lnTo>
                  <a:pt x="4849961" y="1155972"/>
                </a:lnTo>
                <a:lnTo>
                  <a:pt x="4874211" y="1117819"/>
                </a:lnTo>
                <a:lnTo>
                  <a:pt x="4889663" y="1074562"/>
                </a:lnTo>
                <a:lnTo>
                  <a:pt x="4895088" y="1027429"/>
                </a:lnTo>
                <a:lnTo>
                  <a:pt x="4895088" y="205485"/>
                </a:lnTo>
                <a:lnTo>
                  <a:pt x="4889663" y="158353"/>
                </a:lnTo>
                <a:lnTo>
                  <a:pt x="4874211" y="115096"/>
                </a:lnTo>
                <a:lnTo>
                  <a:pt x="4849961" y="76943"/>
                </a:lnTo>
                <a:lnTo>
                  <a:pt x="4818144" y="45126"/>
                </a:lnTo>
                <a:lnTo>
                  <a:pt x="4779991" y="20876"/>
                </a:lnTo>
                <a:lnTo>
                  <a:pt x="4736734" y="5424"/>
                </a:lnTo>
                <a:lnTo>
                  <a:pt x="4689602" y="0"/>
                </a:lnTo>
                <a:close/>
              </a:path>
            </a:pathLst>
          </a:custGeom>
          <a:noFill/>
        </p:spPr>
        <p:txBody>
          <a:bodyPr wrap="square" lIns="0" tIns="0" rIns="0" bIns="0" rtlCol="0"/>
          <a:lstStyle/>
          <a:p>
            <a:endParaRPr dirty="0">
              <a:solidFill>
                <a:schemeClr val="accent1">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32" name="object 20"/>
          <p:cNvSpPr/>
          <p:nvPr/>
        </p:nvSpPr>
        <p:spPr>
          <a:xfrm>
            <a:off x="2388861" y="1493013"/>
            <a:ext cx="3924900" cy="1148632"/>
          </a:xfrm>
          <a:custGeom>
            <a:avLst/>
            <a:gdLst/>
            <a:ahLst/>
            <a:cxnLst/>
            <a:rect l="l" t="t" r="r" b="b"/>
            <a:pathLst>
              <a:path w="4895215" h="1233170">
                <a:moveTo>
                  <a:pt x="0" y="205485"/>
                </a:moveTo>
                <a:lnTo>
                  <a:pt x="5427" y="158353"/>
                </a:lnTo>
                <a:lnTo>
                  <a:pt x="20885" y="115096"/>
                </a:lnTo>
                <a:lnTo>
                  <a:pt x="45142" y="76943"/>
                </a:lnTo>
                <a:lnTo>
                  <a:pt x="76964" y="45126"/>
                </a:lnTo>
                <a:lnTo>
                  <a:pt x="115118" y="20876"/>
                </a:lnTo>
                <a:lnTo>
                  <a:pt x="158369" y="5424"/>
                </a:lnTo>
                <a:lnTo>
                  <a:pt x="205486" y="0"/>
                </a:lnTo>
                <a:lnTo>
                  <a:pt x="4689602" y="0"/>
                </a:lnTo>
                <a:lnTo>
                  <a:pt x="4736734" y="5424"/>
                </a:lnTo>
                <a:lnTo>
                  <a:pt x="4779991" y="20876"/>
                </a:lnTo>
                <a:lnTo>
                  <a:pt x="4818144" y="45126"/>
                </a:lnTo>
                <a:lnTo>
                  <a:pt x="4849961" y="76943"/>
                </a:lnTo>
                <a:lnTo>
                  <a:pt x="4874211" y="115096"/>
                </a:lnTo>
                <a:lnTo>
                  <a:pt x="4889663" y="158353"/>
                </a:lnTo>
                <a:lnTo>
                  <a:pt x="4895088" y="205485"/>
                </a:lnTo>
                <a:lnTo>
                  <a:pt x="4895088" y="1027429"/>
                </a:lnTo>
                <a:lnTo>
                  <a:pt x="4889663" y="1074562"/>
                </a:lnTo>
                <a:lnTo>
                  <a:pt x="4874211" y="1117819"/>
                </a:lnTo>
                <a:lnTo>
                  <a:pt x="4849961" y="1155972"/>
                </a:lnTo>
                <a:lnTo>
                  <a:pt x="4818144" y="1187789"/>
                </a:lnTo>
                <a:lnTo>
                  <a:pt x="4779991" y="1212039"/>
                </a:lnTo>
                <a:lnTo>
                  <a:pt x="4736734" y="1227491"/>
                </a:lnTo>
                <a:lnTo>
                  <a:pt x="4689602" y="1232915"/>
                </a:lnTo>
                <a:lnTo>
                  <a:pt x="205486" y="1232915"/>
                </a:lnTo>
                <a:lnTo>
                  <a:pt x="158369" y="1227491"/>
                </a:lnTo>
                <a:lnTo>
                  <a:pt x="115118" y="1212039"/>
                </a:lnTo>
                <a:lnTo>
                  <a:pt x="76964" y="1187789"/>
                </a:lnTo>
                <a:lnTo>
                  <a:pt x="45142" y="1155972"/>
                </a:lnTo>
                <a:lnTo>
                  <a:pt x="20885" y="1117819"/>
                </a:lnTo>
                <a:lnTo>
                  <a:pt x="5427" y="1074562"/>
                </a:lnTo>
                <a:lnTo>
                  <a:pt x="0" y="1027429"/>
                </a:lnTo>
                <a:lnTo>
                  <a:pt x="0" y="205485"/>
                </a:lnTo>
                <a:close/>
              </a:path>
            </a:pathLst>
          </a:custGeom>
          <a:ln w="31750">
            <a:solidFill>
              <a:srgbClr val="001F5F"/>
            </a:solidFill>
          </a:ln>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3" name="object 21"/>
          <p:cNvSpPr txBox="1"/>
          <p:nvPr/>
        </p:nvSpPr>
        <p:spPr>
          <a:xfrm>
            <a:off x="2388861" y="1508001"/>
            <a:ext cx="3915410" cy="1133644"/>
          </a:xfrm>
          <a:prstGeom prst="rect">
            <a:avLst/>
          </a:prstGeom>
        </p:spPr>
        <p:txBody>
          <a:bodyPr vert="horz" wrap="square" lIns="0" tIns="12700" rIns="0" bIns="0" rtlCol="0">
            <a:spAutoFit/>
          </a:bodyPr>
          <a:lstStyle/>
          <a:p>
            <a:pPr marL="635" algn="ctr">
              <a:spcBef>
                <a:spcPts val="100"/>
              </a:spcBef>
            </a:pPr>
            <a:r>
              <a:rPr b="1" spc="-5" dirty="0">
                <a:latin typeface="DIN Pro Medium" panose="020B0604020202020204" charset="0"/>
                <a:ea typeface="Verdana" panose="020B0604030504040204" pitchFamily="34" charset="0"/>
                <a:cs typeface="DIN Pro Medium" panose="020B0604020202020204" charset="0"/>
              </a:rPr>
              <a:t>Федеральный </a:t>
            </a:r>
            <a:r>
              <a:rPr b="1" spc="-10" dirty="0">
                <a:latin typeface="DIN Pro Medium" panose="020B0604020202020204" charset="0"/>
                <a:ea typeface="Verdana" panose="020B0604030504040204" pitchFamily="34" charset="0"/>
                <a:cs typeface="DIN Pro Medium" panose="020B0604020202020204" charset="0"/>
              </a:rPr>
              <a:t>закон </a:t>
            </a:r>
            <a:r>
              <a:rPr b="1" dirty="0">
                <a:latin typeface="DIN Pro Medium" panose="020B0604020202020204" charset="0"/>
                <a:ea typeface="Verdana" panose="020B0604030504040204" pitchFamily="34" charset="0"/>
                <a:cs typeface="DIN Pro Medium" panose="020B0604020202020204" charset="0"/>
              </a:rPr>
              <a:t>№ </a:t>
            </a:r>
            <a:r>
              <a:rPr b="1" spc="-5" dirty="0">
                <a:latin typeface="DIN Pro Medium" panose="020B0604020202020204" charset="0"/>
                <a:ea typeface="Verdana" panose="020B0604030504040204" pitchFamily="34" charset="0"/>
                <a:cs typeface="DIN Pro Medium" panose="020B0604020202020204" charset="0"/>
              </a:rPr>
              <a:t>238-ФЗ</a:t>
            </a:r>
            <a:r>
              <a:rPr b="1" spc="-20" dirty="0">
                <a:latin typeface="DIN Pro Medium" panose="020B0604020202020204" charset="0"/>
                <a:ea typeface="Verdana" panose="020B0604030504040204" pitchFamily="34" charset="0"/>
                <a:cs typeface="DIN Pro Medium" panose="020B0604020202020204" charset="0"/>
              </a:rPr>
              <a:t> </a:t>
            </a:r>
            <a:endParaRPr lang="ru-RU" b="1" spc="-20" dirty="0" smtClean="0">
              <a:latin typeface="DIN Pro Medium" panose="020B0604020202020204" charset="0"/>
              <a:ea typeface="Verdana" panose="020B0604030504040204" pitchFamily="34" charset="0"/>
              <a:cs typeface="DIN Pro Medium" panose="020B0604020202020204" charset="0"/>
            </a:endParaRPr>
          </a:p>
          <a:p>
            <a:pPr marL="635" algn="ctr">
              <a:spcBef>
                <a:spcPts val="100"/>
              </a:spcBef>
            </a:pPr>
            <a:r>
              <a:rPr b="1" spc="-5" dirty="0" smtClean="0">
                <a:latin typeface="DIN Pro Medium" panose="020B0604020202020204" charset="0"/>
                <a:ea typeface="Verdana" panose="020B0604030504040204" pitchFamily="34" charset="0"/>
                <a:cs typeface="DIN Pro Medium" panose="020B0604020202020204" charset="0"/>
              </a:rPr>
              <a:t>«О</a:t>
            </a:r>
            <a:r>
              <a:rPr lang="ru-RU" b="1" spc="-5" dirty="0" smtClean="0">
                <a:latin typeface="DIN Pro Medium" panose="020B0604020202020204" charset="0"/>
                <a:ea typeface="Verdana" panose="020B0604030504040204" pitchFamily="34" charset="0"/>
                <a:cs typeface="DIN Pro Medium" panose="020B0604020202020204" charset="0"/>
              </a:rPr>
              <a:t> </a:t>
            </a:r>
            <a:r>
              <a:rPr b="1" spc="-5" dirty="0" err="1" smtClean="0">
                <a:latin typeface="DIN Pro Medium" panose="020B0604020202020204" charset="0"/>
                <a:ea typeface="Verdana" panose="020B0604030504040204" pitchFamily="34" charset="0"/>
                <a:cs typeface="DIN Pro Medium" panose="020B0604020202020204" charset="0"/>
              </a:rPr>
              <a:t>независимой</a:t>
            </a:r>
            <a:r>
              <a:rPr b="1" spc="-5" dirty="0" smtClean="0">
                <a:latin typeface="DIN Pro Medium" panose="020B0604020202020204" charset="0"/>
                <a:ea typeface="Verdana" panose="020B0604030504040204" pitchFamily="34" charset="0"/>
                <a:cs typeface="DIN Pro Medium" panose="020B0604020202020204" charset="0"/>
              </a:rPr>
              <a:t> </a:t>
            </a:r>
            <a:r>
              <a:rPr b="1" spc="-10" dirty="0">
                <a:latin typeface="DIN Pro Medium" panose="020B0604020202020204" charset="0"/>
                <a:ea typeface="Verdana" panose="020B0604030504040204" pitchFamily="34" charset="0"/>
                <a:cs typeface="DIN Pro Medium" panose="020B0604020202020204" charset="0"/>
              </a:rPr>
              <a:t>оценке </a:t>
            </a:r>
            <a:r>
              <a:rPr b="1" spc="-5" dirty="0">
                <a:latin typeface="DIN Pro Medium" panose="020B0604020202020204" charset="0"/>
                <a:ea typeface="Verdana" panose="020B0604030504040204" pitchFamily="34" charset="0"/>
                <a:cs typeface="DIN Pro Medium" panose="020B0604020202020204" charset="0"/>
              </a:rPr>
              <a:t>квалификации»</a:t>
            </a:r>
            <a:r>
              <a:rPr b="1" spc="30" dirty="0">
                <a:latin typeface="DIN Pro Medium" panose="020B0604020202020204" charset="0"/>
                <a:ea typeface="Verdana" panose="020B0604030504040204" pitchFamily="34" charset="0"/>
                <a:cs typeface="DIN Pro Medium" panose="020B0604020202020204" charset="0"/>
              </a:rPr>
              <a:t> </a:t>
            </a:r>
            <a:r>
              <a:rPr b="1" spc="-5" dirty="0">
                <a:latin typeface="DIN Pro Medium" panose="020B0604020202020204" charset="0"/>
                <a:ea typeface="Verdana" panose="020B0604030504040204" pitchFamily="34" charset="0"/>
                <a:cs typeface="DIN Pro Medium" panose="020B0604020202020204" charset="0"/>
              </a:rPr>
              <a:t>от</a:t>
            </a:r>
            <a:endParaRPr b="1" dirty="0">
              <a:latin typeface="DIN Pro Medium" panose="020B0604020202020204" charset="0"/>
              <a:ea typeface="Verdana" panose="020B0604030504040204" pitchFamily="34" charset="0"/>
              <a:cs typeface="DIN Pro Medium" panose="020B0604020202020204" charset="0"/>
            </a:endParaRPr>
          </a:p>
          <a:p>
            <a:pPr algn="ctr"/>
            <a:r>
              <a:rPr b="1" spc="-5" dirty="0" smtClean="0">
                <a:latin typeface="DIN Pro Medium" panose="020B0604020202020204" charset="0"/>
                <a:ea typeface="Verdana" panose="020B0604030504040204" pitchFamily="34" charset="0"/>
                <a:cs typeface="DIN Pro Medium" panose="020B0604020202020204" charset="0"/>
              </a:rPr>
              <a:t>03.07.2016</a:t>
            </a:r>
            <a:r>
              <a:rPr lang="ru-RU" b="1" spc="-5" dirty="0" smtClean="0">
                <a:latin typeface="DIN Pro Medium" panose="020B0604020202020204" charset="0"/>
                <a:ea typeface="Verdana" panose="020B0604030504040204" pitchFamily="34" charset="0"/>
                <a:cs typeface="DIN Pro Medium" panose="020B0604020202020204" charset="0"/>
              </a:rPr>
              <a:t> г.</a:t>
            </a:r>
            <a:endParaRPr b="1" dirty="0">
              <a:latin typeface="DIN Pro Medium" panose="020B0604020202020204" charset="0"/>
              <a:ea typeface="Verdana" panose="020B0604030504040204" pitchFamily="34" charset="0"/>
              <a:cs typeface="DIN Pro Medium" panose="020B0604020202020204" charset="0"/>
            </a:endParaRPr>
          </a:p>
        </p:txBody>
      </p:sp>
      <p:sp>
        <p:nvSpPr>
          <p:cNvPr id="34" name="object 23"/>
          <p:cNvSpPr txBox="1"/>
          <p:nvPr/>
        </p:nvSpPr>
        <p:spPr>
          <a:xfrm>
            <a:off x="7356381" y="1603036"/>
            <a:ext cx="4304676" cy="843180"/>
          </a:xfrm>
          <a:prstGeom prst="rect">
            <a:avLst/>
          </a:prstGeom>
        </p:spPr>
        <p:txBody>
          <a:bodyPr vert="horz" wrap="square" lIns="0" tIns="12065" rIns="0" bIns="0" rtlCol="0">
            <a:spAutoFit/>
          </a:bodyPr>
          <a:lstStyle/>
          <a:p>
            <a:pPr marL="36000" marR="5080" algn="ctr"/>
            <a:r>
              <a:rPr b="1" spc="-25" dirty="0">
                <a:latin typeface="DIN Pro Medium" panose="020B0604020202020204" charset="0"/>
                <a:ea typeface="Verdana" panose="020B0604030504040204" pitchFamily="34" charset="0"/>
                <a:cs typeface="DIN Pro Medium" panose="020B0604020202020204" charset="0"/>
              </a:rPr>
              <a:t>Устанавливает </a:t>
            </a:r>
            <a:r>
              <a:rPr b="1" spc="-10" dirty="0">
                <a:latin typeface="DIN Pro Medium" panose="020B0604020202020204" charset="0"/>
                <a:ea typeface="Verdana" panose="020B0604030504040204" pitchFamily="34" charset="0"/>
                <a:cs typeface="DIN Pro Medium" panose="020B0604020202020204" charset="0"/>
              </a:rPr>
              <a:t>категорийно-понятийный </a:t>
            </a:r>
            <a:r>
              <a:rPr b="1" spc="-15" dirty="0">
                <a:latin typeface="DIN Pro Medium" panose="020B0604020202020204" charset="0"/>
                <a:ea typeface="Verdana" panose="020B0604030504040204" pitchFamily="34" charset="0"/>
                <a:cs typeface="DIN Pro Medium" panose="020B0604020202020204" charset="0"/>
              </a:rPr>
              <a:t>аппарат </a:t>
            </a:r>
            <a:r>
              <a:rPr b="1" spc="-5" dirty="0">
                <a:latin typeface="DIN Pro Medium" panose="020B0604020202020204" charset="0"/>
                <a:ea typeface="Verdana" panose="020B0604030504040204" pitchFamily="34" charset="0"/>
                <a:cs typeface="DIN Pro Medium" panose="020B0604020202020204" charset="0"/>
              </a:rPr>
              <a:t>и  </a:t>
            </a:r>
            <a:r>
              <a:rPr b="1" spc="-10" dirty="0">
                <a:latin typeface="DIN Pro Medium" panose="020B0604020202020204" charset="0"/>
                <a:ea typeface="Verdana" panose="020B0604030504040204" pitchFamily="34" charset="0"/>
                <a:cs typeface="DIN Pro Medium" panose="020B0604020202020204" charset="0"/>
              </a:rPr>
              <a:t>функционал </a:t>
            </a:r>
            <a:r>
              <a:rPr b="1" spc="-15" dirty="0">
                <a:latin typeface="DIN Pro Medium" panose="020B0604020202020204" charset="0"/>
                <a:ea typeface="Verdana" panose="020B0604030504040204" pitchFamily="34" charset="0"/>
                <a:cs typeface="DIN Pro Medium" panose="020B0604020202020204" charset="0"/>
              </a:rPr>
              <a:t>всех </a:t>
            </a:r>
            <a:r>
              <a:rPr b="1" spc="-10" dirty="0">
                <a:latin typeface="DIN Pro Medium" panose="020B0604020202020204" charset="0"/>
                <a:ea typeface="Verdana" panose="020B0604030504040204" pitchFamily="34" charset="0"/>
                <a:cs typeface="DIN Pro Medium" panose="020B0604020202020204" charset="0"/>
              </a:rPr>
              <a:t>участников</a:t>
            </a:r>
            <a:r>
              <a:rPr b="1" spc="135" dirty="0">
                <a:latin typeface="DIN Pro Medium" panose="020B0604020202020204" charset="0"/>
                <a:ea typeface="Verdana" panose="020B0604030504040204" pitchFamily="34" charset="0"/>
                <a:cs typeface="DIN Pro Medium" panose="020B0604020202020204" charset="0"/>
              </a:rPr>
              <a:t> </a:t>
            </a:r>
            <a:r>
              <a:rPr b="1" spc="-10" dirty="0">
                <a:latin typeface="DIN Pro Medium" panose="020B0604020202020204" charset="0"/>
                <a:ea typeface="Verdana" panose="020B0604030504040204" pitchFamily="34" charset="0"/>
                <a:cs typeface="DIN Pro Medium" panose="020B0604020202020204" charset="0"/>
              </a:rPr>
              <a:t>системы</a:t>
            </a:r>
            <a:endParaRPr b="1" dirty="0">
              <a:latin typeface="DIN Pro Medium" panose="020B0604020202020204" charset="0"/>
              <a:ea typeface="Verdana" panose="020B0604030504040204" pitchFamily="34" charset="0"/>
              <a:cs typeface="DIN Pro Medium" panose="020B0604020202020204" charset="0"/>
            </a:endParaRPr>
          </a:p>
        </p:txBody>
      </p:sp>
      <p:sp>
        <p:nvSpPr>
          <p:cNvPr id="35" name="object 24"/>
          <p:cNvSpPr/>
          <p:nvPr/>
        </p:nvSpPr>
        <p:spPr>
          <a:xfrm>
            <a:off x="5924965" y="3199417"/>
            <a:ext cx="615950" cy="539750"/>
          </a:xfrm>
          <a:custGeom>
            <a:avLst/>
            <a:gdLst/>
            <a:ahLst/>
            <a:cxnLst/>
            <a:rect l="l" t="t" r="r" b="b"/>
            <a:pathLst>
              <a:path w="615950" h="539750">
                <a:moveTo>
                  <a:pt x="345948" y="0"/>
                </a:moveTo>
                <a:lnTo>
                  <a:pt x="345948" y="107950"/>
                </a:lnTo>
                <a:lnTo>
                  <a:pt x="0" y="107950"/>
                </a:lnTo>
                <a:lnTo>
                  <a:pt x="0" y="431545"/>
                </a:lnTo>
                <a:lnTo>
                  <a:pt x="345948" y="431545"/>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6" name="object 26"/>
          <p:cNvSpPr/>
          <p:nvPr/>
        </p:nvSpPr>
        <p:spPr>
          <a:xfrm>
            <a:off x="6740431" y="1743564"/>
            <a:ext cx="615950" cy="539750"/>
          </a:xfrm>
          <a:custGeom>
            <a:avLst/>
            <a:gdLst/>
            <a:ahLst/>
            <a:cxnLst/>
            <a:rect l="l" t="t" r="r" b="b"/>
            <a:pathLst>
              <a:path w="615950" h="539750">
                <a:moveTo>
                  <a:pt x="345948" y="0"/>
                </a:moveTo>
                <a:lnTo>
                  <a:pt x="345948" y="107950"/>
                </a:lnTo>
                <a:lnTo>
                  <a:pt x="0" y="107950"/>
                </a:lnTo>
                <a:lnTo>
                  <a:pt x="0" y="431545"/>
                </a:lnTo>
                <a:lnTo>
                  <a:pt x="345948" y="431545"/>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7" name="object 28"/>
          <p:cNvSpPr/>
          <p:nvPr/>
        </p:nvSpPr>
        <p:spPr>
          <a:xfrm>
            <a:off x="5133284" y="4300169"/>
            <a:ext cx="614680" cy="539750"/>
          </a:xfrm>
          <a:custGeom>
            <a:avLst/>
            <a:gdLst/>
            <a:ahLst/>
            <a:cxnLst/>
            <a:rect l="l" t="t" r="r" b="b"/>
            <a:pathLst>
              <a:path w="614679" h="539750">
                <a:moveTo>
                  <a:pt x="344424" y="0"/>
                </a:moveTo>
                <a:lnTo>
                  <a:pt x="344424" y="107950"/>
                </a:lnTo>
                <a:lnTo>
                  <a:pt x="0" y="107950"/>
                </a:lnTo>
                <a:lnTo>
                  <a:pt x="0" y="431546"/>
                </a:lnTo>
                <a:lnTo>
                  <a:pt x="344424" y="431546"/>
                </a:lnTo>
                <a:lnTo>
                  <a:pt x="344424" y="539496"/>
                </a:lnTo>
                <a:lnTo>
                  <a:pt x="614172" y="269748"/>
                </a:lnTo>
                <a:lnTo>
                  <a:pt x="344424"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8" name="object 30"/>
          <p:cNvSpPr/>
          <p:nvPr/>
        </p:nvSpPr>
        <p:spPr>
          <a:xfrm>
            <a:off x="4346566" y="5498625"/>
            <a:ext cx="615950" cy="539750"/>
          </a:xfrm>
          <a:custGeom>
            <a:avLst/>
            <a:gdLst/>
            <a:ahLst/>
            <a:cxnLst/>
            <a:rect l="l" t="t" r="r" b="b"/>
            <a:pathLst>
              <a:path w="615950" h="539750">
                <a:moveTo>
                  <a:pt x="345948" y="0"/>
                </a:moveTo>
                <a:lnTo>
                  <a:pt x="345948" y="107899"/>
                </a:lnTo>
                <a:lnTo>
                  <a:pt x="0" y="107899"/>
                </a:lnTo>
                <a:lnTo>
                  <a:pt x="0" y="431596"/>
                </a:lnTo>
                <a:lnTo>
                  <a:pt x="345948" y="431596"/>
                </a:lnTo>
                <a:lnTo>
                  <a:pt x="345948" y="539495"/>
                </a:lnTo>
                <a:lnTo>
                  <a:pt x="615696" y="269747"/>
                </a:lnTo>
                <a:lnTo>
                  <a:pt x="345948" y="0"/>
                </a:lnTo>
                <a:close/>
              </a:path>
            </a:pathLst>
          </a:custGeom>
          <a:solidFill>
            <a:srgbClr val="CC0000"/>
          </a:solidFill>
        </p:spPr>
        <p:txBody>
          <a:bodyPr wrap="square" lIns="0" tIns="0" rIns="0" bIns="0" rtlCol="0"/>
          <a:lstStyle/>
          <a:p>
            <a:endParaRPr>
              <a:solidFill>
                <a:prstClr val="black"/>
              </a:solidFill>
              <a:latin typeface="DIN Pro Medium" panose="020B0604020202020204" charset="0"/>
              <a:cs typeface="DIN Pro Medium" panose="020B0604020202020204" charset="0"/>
            </a:endParaRPr>
          </a:p>
        </p:txBody>
      </p:sp>
      <p:sp>
        <p:nvSpPr>
          <p:cNvPr id="39" name="object 16"/>
          <p:cNvSpPr txBox="1"/>
          <p:nvPr/>
        </p:nvSpPr>
        <p:spPr>
          <a:xfrm>
            <a:off x="493050" y="5485089"/>
            <a:ext cx="3551554" cy="566822"/>
          </a:xfrm>
          <a:prstGeom prst="rect">
            <a:avLst/>
          </a:prstGeom>
        </p:spPr>
        <p:txBody>
          <a:bodyPr vert="horz" wrap="square" lIns="0" tIns="12700" rIns="0" bIns="0" rtlCol="0">
            <a:spAutoFit/>
          </a:bodyPr>
          <a:lstStyle/>
          <a:p>
            <a:pPr marL="1165860" marR="5080" indent="-1153795">
              <a:spcBef>
                <a:spcPts val="100"/>
              </a:spcBef>
            </a:pPr>
            <a:r>
              <a:rPr b="1" spc="-5" dirty="0">
                <a:latin typeface="DIN Pro Medium" panose="020B0604020202020204" charset="0"/>
                <a:ea typeface="Verdana" panose="020B0604030504040204" pitchFamily="34" charset="0"/>
                <a:cs typeface="DIN Pro Medium" panose="020B0604020202020204" charset="0"/>
              </a:rPr>
              <a:t>Приказ </a:t>
            </a:r>
            <a:r>
              <a:rPr b="1" spc="-15" dirty="0">
                <a:latin typeface="DIN Pro Medium" panose="020B0604020202020204" charset="0"/>
                <a:ea typeface="Verdana" panose="020B0604030504040204" pitchFamily="34" charset="0"/>
                <a:cs typeface="DIN Pro Medium" panose="020B0604020202020204" charset="0"/>
              </a:rPr>
              <a:t>Минтруда России </a:t>
            </a:r>
            <a:r>
              <a:rPr b="1" dirty="0">
                <a:latin typeface="DIN Pro Medium" panose="020B0604020202020204" charset="0"/>
                <a:ea typeface="Verdana" panose="020B0604030504040204" pitchFamily="34" charset="0"/>
                <a:cs typeface="DIN Pro Medium" panose="020B0604020202020204" charset="0"/>
              </a:rPr>
              <a:t>№ 649н </a:t>
            </a:r>
            <a:r>
              <a:rPr b="1" spc="-10" dirty="0">
                <a:latin typeface="DIN Pro Medium" panose="020B0604020202020204" charset="0"/>
                <a:ea typeface="Verdana" panose="020B0604030504040204" pitchFamily="34" charset="0"/>
                <a:cs typeface="DIN Pro Medium" panose="020B0604020202020204" charset="0"/>
              </a:rPr>
              <a:t>от  </a:t>
            </a:r>
            <a:r>
              <a:rPr b="1" dirty="0">
                <a:latin typeface="DIN Pro Medium" panose="020B0604020202020204" charset="0"/>
                <a:ea typeface="Verdana" panose="020B0604030504040204" pitchFamily="34" charset="0"/>
                <a:cs typeface="DIN Pro Medium" panose="020B0604020202020204" charset="0"/>
              </a:rPr>
              <a:t>15.11.2016</a:t>
            </a:r>
            <a:r>
              <a:rPr b="1" spc="-5" dirty="0">
                <a:latin typeface="DIN Pro Medium" panose="020B0604020202020204" charset="0"/>
                <a:ea typeface="Verdana" panose="020B0604030504040204" pitchFamily="34" charset="0"/>
                <a:cs typeface="DIN Pro Medium" panose="020B0604020202020204" charset="0"/>
              </a:rPr>
              <a:t> </a:t>
            </a:r>
            <a:r>
              <a:rPr b="1" spc="-45" dirty="0">
                <a:latin typeface="DIN Pro Medium" panose="020B0604020202020204" charset="0"/>
                <a:ea typeface="Verdana" panose="020B0604030504040204" pitchFamily="34" charset="0"/>
                <a:cs typeface="DIN Pro Medium" panose="020B0604020202020204" charset="0"/>
              </a:rPr>
              <a:t>г.</a:t>
            </a:r>
            <a:endParaRPr b="1" dirty="0">
              <a:latin typeface="DIN Pro Medium" panose="020B0604020202020204" charset="0"/>
              <a:ea typeface="Verdana" panose="020B0604030504040204" pitchFamily="34" charset="0"/>
              <a:cs typeface="DIN Pro Medium" panose="020B0604020202020204" charset="0"/>
            </a:endParaRPr>
          </a:p>
        </p:txBody>
      </p:sp>
    </p:spTree>
    <p:extLst>
      <p:ext uri="{BB962C8B-B14F-4D97-AF65-F5344CB8AC3E}">
        <p14:creationId xmlns:p14="http://schemas.microsoft.com/office/powerpoint/2010/main" val="31579072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14960</TotalTime>
  <Words>1901</Words>
  <Application>Microsoft Office PowerPoint</Application>
  <PresentationFormat>Произвольный</PresentationFormat>
  <Paragraphs>273</Paragraphs>
  <Slides>23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Calibri</vt:lpstr>
      <vt:lpstr>Verdana</vt:lpstr>
      <vt:lpstr>Calibri Light</vt:lpstr>
      <vt:lpstr>DIN Pro Medium</vt:lpstr>
      <vt:lpstr>Tahoma</vt:lpstr>
      <vt:lpstr>Wingdings 2</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Muraz</dc:creator>
  <cp:lastModifiedBy>Anton Panchev</cp:lastModifiedBy>
  <cp:revision>397</cp:revision>
  <cp:lastPrinted>2021-08-23T10:25:13Z</cp:lastPrinted>
  <dcterms:created xsi:type="dcterms:W3CDTF">2021-04-13T19:02:05Z</dcterms:created>
  <dcterms:modified xsi:type="dcterms:W3CDTF">2022-06-07T07:34:17Z</dcterms:modified>
</cp:coreProperties>
</file>